
<file path=[Content_Types].xml><?xml version="1.0" encoding="utf-8"?>
<Types xmlns="http://schemas.openxmlformats.org/package/2006/content-types">
  <Default Extension="png" ContentType="image/png"/>
  <Default Extension="bin" ContentType="application/vnd.openxmlformats-officedocument.oleObject"/>
  <Default Extension="jfif" ContentType="image/jpeg"/>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0" r:id="rId2"/>
    <p:sldId id="258" r:id="rId3"/>
    <p:sldId id="354" r:id="rId4"/>
    <p:sldId id="355" r:id="rId5"/>
    <p:sldId id="357" r:id="rId6"/>
    <p:sldId id="259" r:id="rId7"/>
    <p:sldId id="358" r:id="rId8"/>
    <p:sldId id="359" r:id="rId9"/>
    <p:sldId id="360" r:id="rId10"/>
    <p:sldId id="361" r:id="rId11"/>
    <p:sldId id="362" r:id="rId12"/>
    <p:sldId id="363" r:id="rId13"/>
    <p:sldId id="365" r:id="rId14"/>
    <p:sldId id="364" r:id="rId15"/>
    <p:sldId id="372" r:id="rId16"/>
    <p:sldId id="371" r:id="rId17"/>
    <p:sldId id="367" r:id="rId18"/>
    <p:sldId id="366" r:id="rId19"/>
    <p:sldId id="368" r:id="rId20"/>
    <p:sldId id="369" r:id="rId21"/>
    <p:sldId id="370" r:id="rId22"/>
    <p:sldId id="373" r:id="rId23"/>
    <p:sldId id="374" r:id="rId24"/>
    <p:sldId id="375" r:id="rId25"/>
    <p:sldId id="376" r:id="rId26"/>
    <p:sldId id="377" r:id="rId27"/>
    <p:sldId id="378" r:id="rId28"/>
    <p:sldId id="379" r:id="rId29"/>
    <p:sldId id="288" r:id="rId30"/>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144" autoAdjust="0"/>
    <p:restoredTop sz="94660"/>
  </p:normalViewPr>
  <p:slideViewPr>
    <p:cSldViewPr snapToGrid="0">
      <p:cViewPr varScale="1">
        <p:scale>
          <a:sx n="98" d="100"/>
          <a:sy n="98" d="100"/>
        </p:scale>
        <p:origin x="72" y="4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8" Type="http://schemas.openxmlformats.org/officeDocument/2006/relationships/slide" Target="slides/slide7.xml"/></Relationships>
</file>

<file path=ppt/drawings/_rels/vmlDrawing1.vml.rels><?xml version="1.0" encoding="UTF-8" standalone="yes"?>
<Relationships xmlns="http://schemas.openxmlformats.org/package/2006/relationships"><Relationship Id="rId8" Type="http://schemas.openxmlformats.org/officeDocument/2006/relationships/image" Target="../media/image14.wmf"/><Relationship Id="rId3" Type="http://schemas.openxmlformats.org/officeDocument/2006/relationships/image" Target="../media/image9.wmf"/><Relationship Id="rId7" Type="http://schemas.openxmlformats.org/officeDocument/2006/relationships/image" Target="../media/image13.wmf"/><Relationship Id="rId12" Type="http://schemas.openxmlformats.org/officeDocument/2006/relationships/image" Target="../media/image18.wmf"/><Relationship Id="rId2" Type="http://schemas.openxmlformats.org/officeDocument/2006/relationships/image" Target="../media/image8.wmf"/><Relationship Id="rId1" Type="http://schemas.openxmlformats.org/officeDocument/2006/relationships/image" Target="../media/image7.wmf"/><Relationship Id="rId6" Type="http://schemas.openxmlformats.org/officeDocument/2006/relationships/image" Target="../media/image12.wmf"/><Relationship Id="rId11" Type="http://schemas.openxmlformats.org/officeDocument/2006/relationships/image" Target="../media/image17.wmf"/><Relationship Id="rId5" Type="http://schemas.openxmlformats.org/officeDocument/2006/relationships/image" Target="../media/image11.wmf"/><Relationship Id="rId10" Type="http://schemas.openxmlformats.org/officeDocument/2006/relationships/image" Target="../media/image16.wmf"/><Relationship Id="rId4" Type="http://schemas.openxmlformats.org/officeDocument/2006/relationships/image" Target="../media/image10.wmf"/><Relationship Id="rId9" Type="http://schemas.openxmlformats.org/officeDocument/2006/relationships/image" Target="../media/image15.w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1524000" y="1122363"/>
            <a:ext cx="9144000" cy="2387600"/>
          </a:xfrm>
        </p:spPr>
        <p:txBody>
          <a:bodyPr anchor="b"/>
          <a:lstStyle>
            <a:lvl1pPr algn="ctr">
              <a:defRPr sz="6000"/>
            </a:lvl1pPr>
          </a:lstStyle>
          <a:p>
            <a:r>
              <a:rPr lang="ru-RU" smtClean="0"/>
              <a:t>Образец заголовка</a:t>
            </a:r>
            <a:endParaRPr lang="ru-RU"/>
          </a:p>
        </p:txBody>
      </p:sp>
      <p:sp>
        <p:nvSpPr>
          <p:cNvPr id="3" name="Подзаголовок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smtClean="0"/>
              <a:t>Образец подзаголовка</a:t>
            </a:r>
            <a:endParaRPr lang="ru-RU"/>
          </a:p>
        </p:txBody>
      </p:sp>
      <p:sp>
        <p:nvSpPr>
          <p:cNvPr id="4" name="Дата 3"/>
          <p:cNvSpPr>
            <a:spLocks noGrp="1"/>
          </p:cNvSpPr>
          <p:nvPr>
            <p:ph type="dt" sz="half" idx="10"/>
          </p:nvPr>
        </p:nvSpPr>
        <p:spPr/>
        <p:txBody>
          <a:bodyPr/>
          <a:lstStyle/>
          <a:p>
            <a:fld id="{824576F7-577B-4373-8FFB-9B09EA010756}" type="datetimeFigureOut">
              <a:rPr lang="ru-RU" smtClean="0"/>
              <a:t>24.01.2021</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88EE0FF5-EF32-4FAD-9043-2413C173EA7D}" type="slidenum">
              <a:rPr lang="ru-RU" smtClean="0"/>
              <a:t>‹#›</a:t>
            </a:fld>
            <a:endParaRPr lang="ru-RU"/>
          </a:p>
        </p:txBody>
      </p:sp>
    </p:spTree>
    <p:extLst>
      <p:ext uri="{BB962C8B-B14F-4D97-AF65-F5344CB8AC3E}">
        <p14:creationId xmlns:p14="http://schemas.microsoft.com/office/powerpoint/2010/main" val="11173651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Вертикальный текст 2"/>
          <p:cNvSpPr>
            <a:spLocks noGrp="1"/>
          </p:cNvSpPr>
          <p:nvPr>
            <p:ph type="body" orient="vert" idx="1"/>
          </p:nvPr>
        </p:nvSpPr>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10"/>
          </p:nvPr>
        </p:nvSpPr>
        <p:spPr/>
        <p:txBody>
          <a:bodyPr/>
          <a:lstStyle/>
          <a:p>
            <a:fld id="{824576F7-577B-4373-8FFB-9B09EA010756}" type="datetimeFigureOut">
              <a:rPr lang="ru-RU" smtClean="0"/>
              <a:t>24.01.2021</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88EE0FF5-EF32-4FAD-9043-2413C173EA7D}" type="slidenum">
              <a:rPr lang="ru-RU" smtClean="0"/>
              <a:t>‹#›</a:t>
            </a:fld>
            <a:endParaRPr lang="ru-RU"/>
          </a:p>
        </p:txBody>
      </p:sp>
    </p:spTree>
    <p:extLst>
      <p:ext uri="{BB962C8B-B14F-4D97-AF65-F5344CB8AC3E}">
        <p14:creationId xmlns:p14="http://schemas.microsoft.com/office/powerpoint/2010/main" val="34639535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8724900" y="365125"/>
            <a:ext cx="2628900" cy="5811838"/>
          </a:xfrm>
        </p:spPr>
        <p:txBody>
          <a:bodyPr vert="eaVert"/>
          <a:lstStyle/>
          <a:p>
            <a:r>
              <a:rPr lang="ru-RU" smtClean="0"/>
              <a:t>Образец заголовка</a:t>
            </a:r>
            <a:endParaRPr lang="ru-RU"/>
          </a:p>
        </p:txBody>
      </p:sp>
      <p:sp>
        <p:nvSpPr>
          <p:cNvPr id="3" name="Вертикальный текст 2"/>
          <p:cNvSpPr>
            <a:spLocks noGrp="1"/>
          </p:cNvSpPr>
          <p:nvPr>
            <p:ph type="body" orient="vert" idx="1"/>
          </p:nvPr>
        </p:nvSpPr>
        <p:spPr>
          <a:xfrm>
            <a:off x="838200" y="365125"/>
            <a:ext cx="7734300" cy="5811838"/>
          </a:xfrm>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10"/>
          </p:nvPr>
        </p:nvSpPr>
        <p:spPr/>
        <p:txBody>
          <a:bodyPr/>
          <a:lstStyle/>
          <a:p>
            <a:fld id="{824576F7-577B-4373-8FFB-9B09EA010756}" type="datetimeFigureOut">
              <a:rPr lang="ru-RU" smtClean="0"/>
              <a:t>24.01.2021</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88EE0FF5-EF32-4FAD-9043-2413C173EA7D}" type="slidenum">
              <a:rPr lang="ru-RU" smtClean="0"/>
              <a:t>‹#›</a:t>
            </a:fld>
            <a:endParaRPr lang="ru-RU"/>
          </a:p>
        </p:txBody>
      </p:sp>
    </p:spTree>
    <p:extLst>
      <p:ext uri="{BB962C8B-B14F-4D97-AF65-F5344CB8AC3E}">
        <p14:creationId xmlns:p14="http://schemas.microsoft.com/office/powerpoint/2010/main" val="39667920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Объект 2"/>
          <p:cNvSpPr>
            <a:spLocks noGrp="1"/>
          </p:cNvSpPr>
          <p:nvPr>
            <p:ph idx="1"/>
          </p:nvPr>
        </p:nvSpPr>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10"/>
          </p:nvPr>
        </p:nvSpPr>
        <p:spPr/>
        <p:txBody>
          <a:bodyPr/>
          <a:lstStyle/>
          <a:p>
            <a:fld id="{824576F7-577B-4373-8FFB-9B09EA010756}" type="datetimeFigureOut">
              <a:rPr lang="ru-RU" smtClean="0"/>
              <a:t>24.01.2021</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88EE0FF5-EF32-4FAD-9043-2413C173EA7D}" type="slidenum">
              <a:rPr lang="ru-RU" smtClean="0"/>
              <a:t>‹#›</a:t>
            </a:fld>
            <a:endParaRPr lang="ru-RU"/>
          </a:p>
        </p:txBody>
      </p:sp>
    </p:spTree>
    <p:extLst>
      <p:ext uri="{BB962C8B-B14F-4D97-AF65-F5344CB8AC3E}">
        <p14:creationId xmlns:p14="http://schemas.microsoft.com/office/powerpoint/2010/main" val="12148247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1850" y="1709738"/>
            <a:ext cx="10515600" cy="2852737"/>
          </a:xfrm>
        </p:spPr>
        <p:txBody>
          <a:bodyPr anchor="b"/>
          <a:lstStyle>
            <a:lvl1pPr>
              <a:defRPr sz="6000"/>
            </a:lvl1pPr>
          </a:lstStyle>
          <a:p>
            <a:r>
              <a:rPr lang="ru-RU" smtClean="0"/>
              <a:t>Образец заголовка</a:t>
            </a:r>
            <a:endParaRPr lang="ru-RU"/>
          </a:p>
        </p:txBody>
      </p:sp>
      <p:sp>
        <p:nvSpPr>
          <p:cNvPr id="3" name="Текст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smtClean="0"/>
              <a:t>Образец текста</a:t>
            </a:r>
          </a:p>
        </p:txBody>
      </p:sp>
      <p:sp>
        <p:nvSpPr>
          <p:cNvPr id="4" name="Дата 3"/>
          <p:cNvSpPr>
            <a:spLocks noGrp="1"/>
          </p:cNvSpPr>
          <p:nvPr>
            <p:ph type="dt" sz="half" idx="10"/>
          </p:nvPr>
        </p:nvSpPr>
        <p:spPr/>
        <p:txBody>
          <a:bodyPr/>
          <a:lstStyle/>
          <a:p>
            <a:fld id="{824576F7-577B-4373-8FFB-9B09EA010756}" type="datetimeFigureOut">
              <a:rPr lang="ru-RU" smtClean="0"/>
              <a:t>24.01.2021</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88EE0FF5-EF32-4FAD-9043-2413C173EA7D}" type="slidenum">
              <a:rPr lang="ru-RU" smtClean="0"/>
              <a:t>‹#›</a:t>
            </a:fld>
            <a:endParaRPr lang="ru-RU"/>
          </a:p>
        </p:txBody>
      </p:sp>
    </p:spTree>
    <p:extLst>
      <p:ext uri="{BB962C8B-B14F-4D97-AF65-F5344CB8AC3E}">
        <p14:creationId xmlns:p14="http://schemas.microsoft.com/office/powerpoint/2010/main" val="11281733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Объект 2"/>
          <p:cNvSpPr>
            <a:spLocks noGrp="1"/>
          </p:cNvSpPr>
          <p:nvPr>
            <p:ph sz="half" idx="1"/>
          </p:nvPr>
        </p:nvSpPr>
        <p:spPr>
          <a:xfrm>
            <a:off x="838200" y="1825625"/>
            <a:ext cx="5181600" cy="4351338"/>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Объект 3"/>
          <p:cNvSpPr>
            <a:spLocks noGrp="1"/>
          </p:cNvSpPr>
          <p:nvPr>
            <p:ph sz="half" idx="2"/>
          </p:nvPr>
        </p:nvSpPr>
        <p:spPr>
          <a:xfrm>
            <a:off x="6172200" y="1825625"/>
            <a:ext cx="5181600" cy="4351338"/>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5" name="Дата 4"/>
          <p:cNvSpPr>
            <a:spLocks noGrp="1"/>
          </p:cNvSpPr>
          <p:nvPr>
            <p:ph type="dt" sz="half" idx="10"/>
          </p:nvPr>
        </p:nvSpPr>
        <p:spPr/>
        <p:txBody>
          <a:bodyPr/>
          <a:lstStyle/>
          <a:p>
            <a:fld id="{824576F7-577B-4373-8FFB-9B09EA010756}" type="datetimeFigureOut">
              <a:rPr lang="ru-RU" smtClean="0"/>
              <a:t>24.01.2021</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88EE0FF5-EF32-4FAD-9043-2413C173EA7D}" type="slidenum">
              <a:rPr lang="ru-RU" smtClean="0"/>
              <a:t>‹#›</a:t>
            </a:fld>
            <a:endParaRPr lang="ru-RU"/>
          </a:p>
        </p:txBody>
      </p:sp>
    </p:spTree>
    <p:extLst>
      <p:ext uri="{BB962C8B-B14F-4D97-AF65-F5344CB8AC3E}">
        <p14:creationId xmlns:p14="http://schemas.microsoft.com/office/powerpoint/2010/main" val="7340419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9788" y="365125"/>
            <a:ext cx="10515600" cy="1325563"/>
          </a:xfrm>
        </p:spPr>
        <p:txBody>
          <a:bodyPr/>
          <a:lstStyle/>
          <a:p>
            <a:r>
              <a:rPr lang="ru-RU" smtClean="0"/>
              <a:t>Образец заголовка</a:t>
            </a:r>
            <a:endParaRPr lang="ru-RU"/>
          </a:p>
        </p:txBody>
      </p:sp>
      <p:sp>
        <p:nvSpPr>
          <p:cNvPr id="3" name="Текст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4" name="Объект 3"/>
          <p:cNvSpPr>
            <a:spLocks noGrp="1"/>
          </p:cNvSpPr>
          <p:nvPr>
            <p:ph sz="half" idx="2"/>
          </p:nvPr>
        </p:nvSpPr>
        <p:spPr>
          <a:xfrm>
            <a:off x="839788" y="2505075"/>
            <a:ext cx="5157787" cy="3684588"/>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5" name="Текст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6" name="Объект 5"/>
          <p:cNvSpPr>
            <a:spLocks noGrp="1"/>
          </p:cNvSpPr>
          <p:nvPr>
            <p:ph sz="quarter" idx="4"/>
          </p:nvPr>
        </p:nvSpPr>
        <p:spPr>
          <a:xfrm>
            <a:off x="6172200" y="2505075"/>
            <a:ext cx="5183188" cy="3684588"/>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7" name="Дата 6"/>
          <p:cNvSpPr>
            <a:spLocks noGrp="1"/>
          </p:cNvSpPr>
          <p:nvPr>
            <p:ph type="dt" sz="half" idx="10"/>
          </p:nvPr>
        </p:nvSpPr>
        <p:spPr/>
        <p:txBody>
          <a:bodyPr/>
          <a:lstStyle/>
          <a:p>
            <a:fld id="{824576F7-577B-4373-8FFB-9B09EA010756}" type="datetimeFigureOut">
              <a:rPr lang="ru-RU" smtClean="0"/>
              <a:t>24.01.2021</a:t>
            </a:fld>
            <a:endParaRPr lang="ru-RU"/>
          </a:p>
        </p:txBody>
      </p:sp>
      <p:sp>
        <p:nvSpPr>
          <p:cNvPr id="8" name="Нижний колонтитул 7"/>
          <p:cNvSpPr>
            <a:spLocks noGrp="1"/>
          </p:cNvSpPr>
          <p:nvPr>
            <p:ph type="ftr" sz="quarter" idx="11"/>
          </p:nvPr>
        </p:nvSpPr>
        <p:spPr/>
        <p:txBody>
          <a:bodyPr/>
          <a:lstStyle/>
          <a:p>
            <a:endParaRPr lang="ru-RU"/>
          </a:p>
        </p:txBody>
      </p:sp>
      <p:sp>
        <p:nvSpPr>
          <p:cNvPr id="9" name="Номер слайда 8"/>
          <p:cNvSpPr>
            <a:spLocks noGrp="1"/>
          </p:cNvSpPr>
          <p:nvPr>
            <p:ph type="sldNum" sz="quarter" idx="12"/>
          </p:nvPr>
        </p:nvSpPr>
        <p:spPr/>
        <p:txBody>
          <a:bodyPr/>
          <a:lstStyle/>
          <a:p>
            <a:fld id="{88EE0FF5-EF32-4FAD-9043-2413C173EA7D}" type="slidenum">
              <a:rPr lang="ru-RU" smtClean="0"/>
              <a:t>‹#›</a:t>
            </a:fld>
            <a:endParaRPr lang="ru-RU"/>
          </a:p>
        </p:txBody>
      </p:sp>
    </p:spTree>
    <p:extLst>
      <p:ext uri="{BB962C8B-B14F-4D97-AF65-F5344CB8AC3E}">
        <p14:creationId xmlns:p14="http://schemas.microsoft.com/office/powerpoint/2010/main" val="9178159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Дата 2"/>
          <p:cNvSpPr>
            <a:spLocks noGrp="1"/>
          </p:cNvSpPr>
          <p:nvPr>
            <p:ph type="dt" sz="half" idx="10"/>
          </p:nvPr>
        </p:nvSpPr>
        <p:spPr/>
        <p:txBody>
          <a:bodyPr/>
          <a:lstStyle/>
          <a:p>
            <a:fld id="{824576F7-577B-4373-8FFB-9B09EA010756}" type="datetimeFigureOut">
              <a:rPr lang="ru-RU" smtClean="0"/>
              <a:t>24.01.2021</a:t>
            </a:fld>
            <a:endParaRPr lang="ru-RU"/>
          </a:p>
        </p:txBody>
      </p:sp>
      <p:sp>
        <p:nvSpPr>
          <p:cNvPr id="4" name="Нижний колонтитул 3"/>
          <p:cNvSpPr>
            <a:spLocks noGrp="1"/>
          </p:cNvSpPr>
          <p:nvPr>
            <p:ph type="ftr" sz="quarter" idx="11"/>
          </p:nvPr>
        </p:nvSpPr>
        <p:spPr/>
        <p:txBody>
          <a:bodyPr/>
          <a:lstStyle/>
          <a:p>
            <a:endParaRPr lang="ru-RU"/>
          </a:p>
        </p:txBody>
      </p:sp>
      <p:sp>
        <p:nvSpPr>
          <p:cNvPr id="5" name="Номер слайда 4"/>
          <p:cNvSpPr>
            <a:spLocks noGrp="1"/>
          </p:cNvSpPr>
          <p:nvPr>
            <p:ph type="sldNum" sz="quarter" idx="12"/>
          </p:nvPr>
        </p:nvSpPr>
        <p:spPr/>
        <p:txBody>
          <a:bodyPr/>
          <a:lstStyle/>
          <a:p>
            <a:fld id="{88EE0FF5-EF32-4FAD-9043-2413C173EA7D}" type="slidenum">
              <a:rPr lang="ru-RU" smtClean="0"/>
              <a:t>‹#›</a:t>
            </a:fld>
            <a:endParaRPr lang="ru-RU"/>
          </a:p>
        </p:txBody>
      </p:sp>
    </p:spTree>
    <p:extLst>
      <p:ext uri="{BB962C8B-B14F-4D97-AF65-F5344CB8AC3E}">
        <p14:creationId xmlns:p14="http://schemas.microsoft.com/office/powerpoint/2010/main" val="29741201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p:cNvSpPr>
            <a:spLocks noGrp="1"/>
          </p:cNvSpPr>
          <p:nvPr>
            <p:ph type="dt" sz="half" idx="10"/>
          </p:nvPr>
        </p:nvSpPr>
        <p:spPr/>
        <p:txBody>
          <a:bodyPr/>
          <a:lstStyle/>
          <a:p>
            <a:fld id="{824576F7-577B-4373-8FFB-9B09EA010756}" type="datetimeFigureOut">
              <a:rPr lang="ru-RU" smtClean="0"/>
              <a:t>24.01.2021</a:t>
            </a:fld>
            <a:endParaRPr lang="ru-RU"/>
          </a:p>
        </p:txBody>
      </p:sp>
      <p:sp>
        <p:nvSpPr>
          <p:cNvPr id="3" name="Нижний колонтитул 2"/>
          <p:cNvSpPr>
            <a:spLocks noGrp="1"/>
          </p:cNvSpPr>
          <p:nvPr>
            <p:ph type="ftr" sz="quarter" idx="11"/>
          </p:nvPr>
        </p:nvSpPr>
        <p:spPr/>
        <p:txBody>
          <a:bodyPr/>
          <a:lstStyle/>
          <a:p>
            <a:endParaRPr lang="ru-RU"/>
          </a:p>
        </p:txBody>
      </p:sp>
      <p:sp>
        <p:nvSpPr>
          <p:cNvPr id="4" name="Номер слайда 3"/>
          <p:cNvSpPr>
            <a:spLocks noGrp="1"/>
          </p:cNvSpPr>
          <p:nvPr>
            <p:ph type="sldNum" sz="quarter" idx="12"/>
          </p:nvPr>
        </p:nvSpPr>
        <p:spPr/>
        <p:txBody>
          <a:bodyPr/>
          <a:lstStyle/>
          <a:p>
            <a:fld id="{88EE0FF5-EF32-4FAD-9043-2413C173EA7D}" type="slidenum">
              <a:rPr lang="ru-RU" smtClean="0"/>
              <a:t>‹#›</a:t>
            </a:fld>
            <a:endParaRPr lang="ru-RU"/>
          </a:p>
        </p:txBody>
      </p:sp>
    </p:spTree>
    <p:extLst>
      <p:ext uri="{BB962C8B-B14F-4D97-AF65-F5344CB8AC3E}">
        <p14:creationId xmlns:p14="http://schemas.microsoft.com/office/powerpoint/2010/main" val="14084698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9788" y="457200"/>
            <a:ext cx="3932237" cy="1600200"/>
          </a:xfrm>
        </p:spPr>
        <p:txBody>
          <a:bodyPr anchor="b"/>
          <a:lstStyle>
            <a:lvl1pPr>
              <a:defRPr sz="3200"/>
            </a:lvl1pPr>
          </a:lstStyle>
          <a:p>
            <a:r>
              <a:rPr lang="ru-RU" smtClean="0"/>
              <a:t>Образец заголовка</a:t>
            </a:r>
            <a:endParaRPr lang="ru-RU"/>
          </a:p>
        </p:txBody>
      </p:sp>
      <p:sp>
        <p:nvSpPr>
          <p:cNvPr id="3" name="Объект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Текст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smtClean="0"/>
              <a:t>Образец текста</a:t>
            </a:r>
          </a:p>
        </p:txBody>
      </p:sp>
      <p:sp>
        <p:nvSpPr>
          <p:cNvPr id="5" name="Дата 4"/>
          <p:cNvSpPr>
            <a:spLocks noGrp="1"/>
          </p:cNvSpPr>
          <p:nvPr>
            <p:ph type="dt" sz="half" idx="10"/>
          </p:nvPr>
        </p:nvSpPr>
        <p:spPr/>
        <p:txBody>
          <a:bodyPr/>
          <a:lstStyle/>
          <a:p>
            <a:fld id="{824576F7-577B-4373-8FFB-9B09EA010756}" type="datetimeFigureOut">
              <a:rPr lang="ru-RU" smtClean="0"/>
              <a:t>24.01.2021</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88EE0FF5-EF32-4FAD-9043-2413C173EA7D}" type="slidenum">
              <a:rPr lang="ru-RU" smtClean="0"/>
              <a:t>‹#›</a:t>
            </a:fld>
            <a:endParaRPr lang="ru-RU"/>
          </a:p>
        </p:txBody>
      </p:sp>
    </p:spTree>
    <p:extLst>
      <p:ext uri="{BB962C8B-B14F-4D97-AF65-F5344CB8AC3E}">
        <p14:creationId xmlns:p14="http://schemas.microsoft.com/office/powerpoint/2010/main" val="38690170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9788" y="457200"/>
            <a:ext cx="3932237" cy="1600200"/>
          </a:xfrm>
        </p:spPr>
        <p:txBody>
          <a:bodyPr anchor="b"/>
          <a:lstStyle>
            <a:lvl1pPr>
              <a:defRPr sz="3200"/>
            </a:lvl1pPr>
          </a:lstStyle>
          <a:p>
            <a:r>
              <a:rPr lang="ru-RU" smtClean="0"/>
              <a:t>Образец заголовка</a:t>
            </a:r>
            <a:endParaRPr lang="ru-RU"/>
          </a:p>
        </p:txBody>
      </p:sp>
      <p:sp>
        <p:nvSpPr>
          <p:cNvPr id="3" name="Рисунок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Текст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smtClean="0"/>
              <a:t>Образец текста</a:t>
            </a:r>
          </a:p>
        </p:txBody>
      </p:sp>
      <p:sp>
        <p:nvSpPr>
          <p:cNvPr id="5" name="Дата 4"/>
          <p:cNvSpPr>
            <a:spLocks noGrp="1"/>
          </p:cNvSpPr>
          <p:nvPr>
            <p:ph type="dt" sz="half" idx="10"/>
          </p:nvPr>
        </p:nvSpPr>
        <p:spPr/>
        <p:txBody>
          <a:bodyPr/>
          <a:lstStyle/>
          <a:p>
            <a:fld id="{824576F7-577B-4373-8FFB-9B09EA010756}" type="datetimeFigureOut">
              <a:rPr lang="ru-RU" smtClean="0"/>
              <a:t>24.01.2021</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88EE0FF5-EF32-4FAD-9043-2413C173EA7D}" type="slidenum">
              <a:rPr lang="ru-RU" smtClean="0"/>
              <a:t>‹#›</a:t>
            </a:fld>
            <a:endParaRPr lang="ru-RU"/>
          </a:p>
        </p:txBody>
      </p:sp>
    </p:spTree>
    <p:extLst>
      <p:ext uri="{BB962C8B-B14F-4D97-AF65-F5344CB8AC3E}">
        <p14:creationId xmlns:p14="http://schemas.microsoft.com/office/powerpoint/2010/main" val="17345445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smtClean="0"/>
              <a:t>Образец заголовка</a:t>
            </a:r>
            <a:endParaRPr lang="ru-RU"/>
          </a:p>
        </p:txBody>
      </p:sp>
      <p:sp>
        <p:nvSpPr>
          <p:cNvPr id="3" name="Текст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4576F7-577B-4373-8FFB-9B09EA010756}" type="datetimeFigureOut">
              <a:rPr lang="ru-RU" smtClean="0"/>
              <a:t>24.01.2021</a:t>
            </a:fld>
            <a:endParaRPr lang="ru-RU"/>
          </a:p>
        </p:txBody>
      </p:sp>
      <p:sp>
        <p:nvSpPr>
          <p:cNvPr id="5" name="Нижний колонтитул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Номер слайда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8EE0FF5-EF32-4FAD-9043-2413C173EA7D}" type="slidenum">
              <a:rPr lang="ru-RU" smtClean="0"/>
              <a:t>‹#›</a:t>
            </a:fld>
            <a:endParaRPr lang="ru-RU"/>
          </a:p>
        </p:txBody>
      </p:sp>
    </p:spTree>
    <p:extLst>
      <p:ext uri="{BB962C8B-B14F-4D97-AF65-F5344CB8AC3E}">
        <p14:creationId xmlns:p14="http://schemas.microsoft.com/office/powerpoint/2010/main" val="380909844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jpg"/></Relationships>
</file>

<file path=ppt/slides/_rels/slide10.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19.jpg"/><Relationship Id="rId1" Type="http://schemas.openxmlformats.org/officeDocument/2006/relationships/slideLayout" Target="../slideLayouts/slideLayout1.xml"/><Relationship Id="rId4" Type="http://schemas.openxmlformats.org/officeDocument/2006/relationships/image" Target="../media/image24.jpg"/></Relationships>
</file>

<file path=ppt/slides/_rels/slide11.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19.jpg"/><Relationship Id="rId1" Type="http://schemas.openxmlformats.org/officeDocument/2006/relationships/slideLayout" Target="../slideLayouts/slideLayout1.xml"/><Relationship Id="rId4" Type="http://schemas.openxmlformats.org/officeDocument/2006/relationships/image" Target="../media/image26.jpeg"/></Relationships>
</file>

<file path=ppt/slides/_rels/slide12.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19.jp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19.jpg"/><Relationship Id="rId1" Type="http://schemas.openxmlformats.org/officeDocument/2006/relationships/slideLayout" Target="../slideLayouts/slideLayout1.xml"/><Relationship Id="rId5" Type="http://schemas.openxmlformats.org/officeDocument/2006/relationships/image" Target="../media/image30.jpg"/><Relationship Id="rId4" Type="http://schemas.openxmlformats.org/officeDocument/2006/relationships/image" Target="../media/image29.jpg"/></Relationships>
</file>

<file path=ppt/slides/_rels/slide15.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19.jpg"/><Relationship Id="rId1" Type="http://schemas.openxmlformats.org/officeDocument/2006/relationships/slideLayout" Target="../slideLayouts/slideLayout1.xml"/><Relationship Id="rId5" Type="http://schemas.openxmlformats.org/officeDocument/2006/relationships/image" Target="../media/image33.jpg"/><Relationship Id="rId4" Type="http://schemas.openxmlformats.org/officeDocument/2006/relationships/image" Target="../media/image32.jfif"/></Relationships>
</file>

<file path=ppt/slides/_rels/slide16.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19.jpg"/><Relationship Id="rId1" Type="http://schemas.openxmlformats.org/officeDocument/2006/relationships/slideLayout" Target="../slideLayouts/slideLayout1.xml"/><Relationship Id="rId4" Type="http://schemas.openxmlformats.org/officeDocument/2006/relationships/image" Target="../media/image35.jpg"/></Relationships>
</file>

<file path=ppt/slides/_rels/slide19.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19.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image" Target="../media/image19.jp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image" Target="../media/image19.jp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19.jpg"/><Relationship Id="rId1" Type="http://schemas.openxmlformats.org/officeDocument/2006/relationships/slideLayout" Target="../slideLayouts/slideLayout1.xml"/><Relationship Id="rId5" Type="http://schemas.openxmlformats.org/officeDocument/2006/relationships/image" Target="../media/image41.png"/><Relationship Id="rId4" Type="http://schemas.openxmlformats.org/officeDocument/2006/relationships/image" Target="../media/image40.png"/></Relationships>
</file>

<file path=ppt/slides/_rels/slide2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g"/><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8" Type="http://schemas.openxmlformats.org/officeDocument/2006/relationships/oleObject" Target="../embeddings/oleObject3.bin"/><Relationship Id="rId13" Type="http://schemas.openxmlformats.org/officeDocument/2006/relationships/image" Target="../media/image11.wmf"/><Relationship Id="rId18" Type="http://schemas.openxmlformats.org/officeDocument/2006/relationships/oleObject" Target="../embeddings/oleObject8.bin"/><Relationship Id="rId26" Type="http://schemas.openxmlformats.org/officeDocument/2006/relationships/image" Target="../media/image20.jpeg"/><Relationship Id="rId3" Type="http://schemas.openxmlformats.org/officeDocument/2006/relationships/image" Target="../media/image19.jpg"/><Relationship Id="rId21" Type="http://schemas.openxmlformats.org/officeDocument/2006/relationships/image" Target="../media/image15.wmf"/><Relationship Id="rId7" Type="http://schemas.openxmlformats.org/officeDocument/2006/relationships/image" Target="../media/image8.wmf"/><Relationship Id="rId12" Type="http://schemas.openxmlformats.org/officeDocument/2006/relationships/oleObject" Target="../embeddings/oleObject5.bin"/><Relationship Id="rId17" Type="http://schemas.openxmlformats.org/officeDocument/2006/relationships/image" Target="../media/image13.wmf"/><Relationship Id="rId25" Type="http://schemas.openxmlformats.org/officeDocument/2006/relationships/image" Target="../media/image17.wmf"/><Relationship Id="rId2" Type="http://schemas.openxmlformats.org/officeDocument/2006/relationships/slideLayout" Target="../slideLayouts/slideLayout1.xml"/><Relationship Id="rId16" Type="http://schemas.openxmlformats.org/officeDocument/2006/relationships/oleObject" Target="../embeddings/oleObject7.bin"/><Relationship Id="rId20" Type="http://schemas.openxmlformats.org/officeDocument/2006/relationships/oleObject" Target="../embeddings/oleObject9.bin"/><Relationship Id="rId1" Type="http://schemas.openxmlformats.org/officeDocument/2006/relationships/vmlDrawing" Target="../drawings/vmlDrawing1.vml"/><Relationship Id="rId6" Type="http://schemas.openxmlformats.org/officeDocument/2006/relationships/oleObject" Target="../embeddings/oleObject2.bin"/><Relationship Id="rId11" Type="http://schemas.openxmlformats.org/officeDocument/2006/relationships/image" Target="../media/image10.wmf"/><Relationship Id="rId24" Type="http://schemas.openxmlformats.org/officeDocument/2006/relationships/oleObject" Target="../embeddings/oleObject11.bin"/><Relationship Id="rId5" Type="http://schemas.openxmlformats.org/officeDocument/2006/relationships/image" Target="../media/image7.wmf"/><Relationship Id="rId15" Type="http://schemas.openxmlformats.org/officeDocument/2006/relationships/image" Target="../media/image12.wmf"/><Relationship Id="rId23" Type="http://schemas.openxmlformats.org/officeDocument/2006/relationships/image" Target="../media/image16.wmf"/><Relationship Id="rId28" Type="http://schemas.openxmlformats.org/officeDocument/2006/relationships/image" Target="../media/image18.wmf"/><Relationship Id="rId10" Type="http://schemas.openxmlformats.org/officeDocument/2006/relationships/oleObject" Target="../embeddings/oleObject4.bin"/><Relationship Id="rId19" Type="http://schemas.openxmlformats.org/officeDocument/2006/relationships/image" Target="../media/image14.wmf"/><Relationship Id="rId4" Type="http://schemas.openxmlformats.org/officeDocument/2006/relationships/oleObject" Target="../embeddings/oleObject1.bin"/><Relationship Id="rId9" Type="http://schemas.openxmlformats.org/officeDocument/2006/relationships/image" Target="../media/image9.wmf"/><Relationship Id="rId14" Type="http://schemas.openxmlformats.org/officeDocument/2006/relationships/oleObject" Target="../embeddings/oleObject6.bin"/><Relationship Id="rId22" Type="http://schemas.openxmlformats.org/officeDocument/2006/relationships/oleObject" Target="../embeddings/oleObject10.bin"/><Relationship Id="rId27" Type="http://schemas.openxmlformats.org/officeDocument/2006/relationships/oleObject" Target="../embeddings/oleObject12.bin"/></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9.jp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19.jp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
        <p:nvSpPr>
          <p:cNvPr id="4" name="Заголовок 3"/>
          <p:cNvSpPr>
            <a:spLocks noGrp="1"/>
          </p:cNvSpPr>
          <p:nvPr>
            <p:ph type="ctrTitle"/>
          </p:nvPr>
        </p:nvSpPr>
        <p:spPr>
          <a:xfrm>
            <a:off x="3155108" y="2605848"/>
            <a:ext cx="6323529" cy="1688004"/>
          </a:xfrm>
        </p:spPr>
        <p:txBody>
          <a:bodyPr>
            <a:normAutofit fontScale="90000"/>
          </a:bodyPr>
          <a:lstStyle/>
          <a:p>
            <a:pPr fontAlgn="t"/>
            <a:r>
              <a:rPr lang="en-US" sz="4400" b="1" dirty="0" smtClean="0"/>
              <a:t>INVESTMENT DESIGN </a:t>
            </a:r>
            <a:r>
              <a:rPr lang="ru-RU" sz="4400" b="1" dirty="0" smtClean="0"/>
              <a:t/>
            </a:r>
            <a:br>
              <a:rPr lang="ru-RU" sz="4400" b="1" dirty="0" smtClean="0"/>
            </a:br>
            <a:r>
              <a:rPr lang="en-US" sz="4400" b="1" dirty="0" smtClean="0"/>
              <a:t>INNOVATION</a:t>
            </a:r>
            <a:r>
              <a:rPr lang="ru-RU" sz="4400" b="1" dirty="0" smtClean="0"/>
              <a:t/>
            </a:r>
            <a:br>
              <a:rPr lang="ru-RU" sz="4400" b="1" dirty="0" smtClean="0"/>
            </a:br>
            <a:r>
              <a:rPr lang="en-US" sz="4400" b="1" dirty="0" smtClean="0"/>
              <a:t> IN THE ENERGY SYSTEM</a:t>
            </a:r>
            <a:endParaRPr lang="ru-RU" sz="4400" dirty="0"/>
          </a:p>
        </p:txBody>
      </p:sp>
      <p:sp>
        <p:nvSpPr>
          <p:cNvPr id="5" name="Подзаголовок 4"/>
          <p:cNvSpPr>
            <a:spLocks noGrp="1"/>
          </p:cNvSpPr>
          <p:nvPr>
            <p:ph type="subTitle" idx="1"/>
          </p:nvPr>
        </p:nvSpPr>
        <p:spPr>
          <a:xfrm>
            <a:off x="3016543" y="4257751"/>
            <a:ext cx="6391073" cy="1586745"/>
          </a:xfrm>
          <a:effectLst>
            <a:glow>
              <a:schemeClr val="accent1">
                <a:alpha val="40000"/>
              </a:schemeClr>
            </a:glow>
          </a:effectLst>
        </p:spPr>
        <p:txBody>
          <a:bodyPr>
            <a:noAutofit/>
          </a:bodyPr>
          <a:lstStyle/>
          <a:p>
            <a:r>
              <a:rPr lang="en-US" sz="2600" dirty="0" smtClean="0"/>
              <a:t>course for undergraduates of the II stage of higher education specialty</a:t>
            </a:r>
            <a:r>
              <a:rPr lang="ru-RU" sz="2600" dirty="0" smtClean="0"/>
              <a:t/>
            </a:r>
            <a:br>
              <a:rPr lang="ru-RU" sz="2600" dirty="0" smtClean="0"/>
            </a:br>
            <a:r>
              <a:rPr lang="en-US" sz="2600" dirty="0" smtClean="0"/>
              <a:t>1-43.80.01 "Electricity and Electrical Engineering" full-time and part-time studies</a:t>
            </a:r>
            <a:endParaRPr lang="ru-RU" sz="2600" dirty="0"/>
          </a:p>
        </p:txBody>
      </p:sp>
      <p:pic>
        <p:nvPicPr>
          <p:cNvPr id="6" name="Рисунок 5" descr="Эмблема"/>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t="8942"/>
          <a:stretch>
            <a:fillRect/>
          </a:stretch>
        </p:blipFill>
        <p:spPr bwMode="auto">
          <a:xfrm>
            <a:off x="10371624" y="214924"/>
            <a:ext cx="1592847" cy="1925320"/>
          </a:xfrm>
          <a:prstGeom prst="rect">
            <a:avLst/>
          </a:prstGeom>
          <a:ln>
            <a:noFill/>
          </a:ln>
          <a:effectLst>
            <a:outerShdw blurRad="292100" dist="139700" dir="2700000" algn="tl" rotWithShape="0">
              <a:srgbClr val="333333">
                <a:alpha val="65000"/>
              </a:srgbClr>
            </a:outerShdw>
            <a:reflection stA="35000" endPos="61000" dist="50800" dir="5400000" sy="-100000" algn="bl" rotWithShape="0"/>
          </a:effectLst>
        </p:spPr>
      </p:pic>
      <p:sp>
        <p:nvSpPr>
          <p:cNvPr id="7" name="Заголовок 3"/>
          <p:cNvSpPr txBox="1">
            <a:spLocks/>
          </p:cNvSpPr>
          <p:nvPr/>
        </p:nvSpPr>
        <p:spPr>
          <a:xfrm>
            <a:off x="2052536" y="77824"/>
            <a:ext cx="8319088" cy="2463887"/>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fontAlgn="t"/>
            <a:r>
              <a:rPr lang="en-US" sz="3000" b="1" dirty="0"/>
              <a:t>STATE HIGHER PROFESSIONAL EDUCATION</a:t>
            </a:r>
            <a:endParaRPr lang="ru-RU" sz="3000" b="1" dirty="0"/>
          </a:p>
          <a:p>
            <a:pPr fontAlgn="t"/>
            <a:r>
              <a:rPr lang="en-US" sz="3000" b="1" dirty="0" smtClean="0"/>
              <a:t>BELARUSIAN-RUSSIAN UNIVERSITY</a:t>
            </a:r>
            <a:endParaRPr lang="ru-RU" sz="3000" b="1" dirty="0"/>
          </a:p>
          <a:p>
            <a:pPr fontAlgn="t"/>
            <a:r>
              <a:rPr lang="en-US" sz="3000" b="1" dirty="0"/>
              <a:t> </a:t>
            </a:r>
            <a:endParaRPr lang="ru-RU" sz="3000" b="1" dirty="0"/>
          </a:p>
          <a:p>
            <a:pPr fontAlgn="t"/>
            <a:r>
              <a:rPr lang="en-US" sz="3000" b="1" dirty="0"/>
              <a:t>DEPARTMENT </a:t>
            </a:r>
            <a:endParaRPr lang="ru-RU" sz="3000" b="1" dirty="0" smtClean="0"/>
          </a:p>
          <a:p>
            <a:pPr fontAlgn="t"/>
            <a:r>
              <a:rPr lang="en-US" sz="3000" b="1" dirty="0" smtClean="0"/>
              <a:t>ELECTRIC </a:t>
            </a:r>
            <a:r>
              <a:rPr lang="en-US" sz="3000" b="1" dirty="0"/>
              <a:t>DRIVE AND AUTOMATION </a:t>
            </a:r>
            <a:endParaRPr lang="ru-RU" sz="3000" b="1" dirty="0" smtClean="0"/>
          </a:p>
          <a:p>
            <a:pPr fontAlgn="t"/>
            <a:r>
              <a:rPr lang="en-US" sz="3000" b="1" dirty="0" smtClean="0"/>
              <a:t>OF </a:t>
            </a:r>
            <a:r>
              <a:rPr lang="en-US" sz="3000" b="1" dirty="0"/>
              <a:t>INDUSTRIAL </a:t>
            </a:r>
            <a:r>
              <a:rPr lang="en-US" sz="3000" b="1" dirty="0" smtClean="0"/>
              <a:t>INSTALLATIONS</a:t>
            </a:r>
            <a:endParaRPr lang="ru-RU" sz="3000" b="1" dirty="0"/>
          </a:p>
        </p:txBody>
      </p:sp>
      <p:pic>
        <p:nvPicPr>
          <p:cNvPr id="8" name="Рисунок 7"/>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92506" y="109046"/>
            <a:ext cx="1174282" cy="1842340"/>
          </a:xfrm>
          <a:prstGeom prst="rect">
            <a:avLst/>
          </a:prstGeom>
          <a:ln>
            <a:noFill/>
          </a:ln>
          <a:effectLst>
            <a:outerShdw dist="50800" sx="1000" sy="1000" algn="ctr" rotWithShape="0">
              <a:srgbClr val="000000"/>
            </a:outerShdw>
            <a:reflection stA="52000" endPos="65000" dist="50800" dir="5400000" sy="-100000" algn="bl" rotWithShape="0"/>
            <a:softEdge rad="63500"/>
          </a:effectLst>
          <a:scene3d>
            <a:camera prst="orthographicFront"/>
            <a:lightRig rig="threePt" dir="t"/>
          </a:scene3d>
          <a:sp3d>
            <a:bevelT/>
          </a:sp3d>
        </p:spPr>
      </p:pic>
      <p:sp>
        <p:nvSpPr>
          <p:cNvPr id="9" name="Подзаголовок 4"/>
          <p:cNvSpPr txBox="1">
            <a:spLocks/>
          </p:cNvSpPr>
          <p:nvPr/>
        </p:nvSpPr>
        <p:spPr>
          <a:xfrm>
            <a:off x="5596479" y="5945755"/>
            <a:ext cx="1440785" cy="355102"/>
          </a:xfrm>
          <a:prstGeom prst="rect">
            <a:avLst/>
          </a:prstGeom>
          <a:effectLst>
            <a:glow>
              <a:schemeClr val="accent1">
                <a:alpha val="40000"/>
              </a:schemeClr>
            </a:glow>
          </a:effectLst>
        </p:spPr>
        <p:txBody>
          <a:bodyPr vert="horz" lIns="91440" tIns="45720" rIns="91440" bIns="4572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smtClean="0"/>
              <a:t>Mogilev</a:t>
            </a:r>
            <a:endParaRPr lang="ru-RU" dirty="0"/>
          </a:p>
        </p:txBody>
      </p:sp>
      <p:sp>
        <p:nvSpPr>
          <p:cNvPr id="10" name="Подзаголовок 4"/>
          <p:cNvSpPr txBox="1">
            <a:spLocks/>
          </p:cNvSpPr>
          <p:nvPr/>
        </p:nvSpPr>
        <p:spPr>
          <a:xfrm>
            <a:off x="5831785" y="6402116"/>
            <a:ext cx="970171" cy="275924"/>
          </a:xfrm>
          <a:prstGeom prst="rect">
            <a:avLst/>
          </a:prstGeom>
          <a:effectLst>
            <a:glow>
              <a:schemeClr val="accent1">
                <a:alpha val="40000"/>
              </a:schemeClr>
            </a:glow>
          </a:effectLst>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ru-RU" sz="2200" b="1" dirty="0" smtClean="0"/>
              <a:t>202</a:t>
            </a:r>
            <a:r>
              <a:rPr lang="en-US" sz="2200" b="1" dirty="0" smtClean="0"/>
              <a:t>1</a:t>
            </a:r>
            <a:endParaRPr lang="ru-RU" sz="2200" b="1" dirty="0"/>
          </a:p>
        </p:txBody>
      </p:sp>
    </p:spTree>
    <p:extLst>
      <p:ext uri="{BB962C8B-B14F-4D97-AF65-F5344CB8AC3E}">
        <p14:creationId xmlns:p14="http://schemas.microsoft.com/office/powerpoint/2010/main" val="405989398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8" name="Rectangle 3"/>
          <p:cNvSpPr>
            <a:spLocks noChangeArrowheads="1"/>
          </p:cNvSpPr>
          <p:nvPr/>
        </p:nvSpPr>
        <p:spPr bwMode="auto">
          <a:xfrm>
            <a:off x="7368703" y="936627"/>
            <a:ext cx="454768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ru-RU" sz="2400" b="1" dirty="0" smtClean="0"/>
              <a:t> </a:t>
            </a:r>
            <a:r>
              <a:rPr lang="en-US" sz="2400" b="1" dirty="0" smtClean="0"/>
              <a:t>Steam </a:t>
            </a:r>
            <a:r>
              <a:rPr lang="en-US" sz="2400" b="1" dirty="0"/>
              <a:t>turbine in the section</a:t>
            </a:r>
            <a:endParaRPr lang="ru-RU" sz="2300" b="1" dirty="0"/>
          </a:p>
        </p:txBody>
      </p:sp>
      <p:cxnSp>
        <p:nvCxnSpPr>
          <p:cNvPr id="9" name="Прямая соединительная линия 8"/>
          <p:cNvCxnSpPr/>
          <p:nvPr/>
        </p:nvCxnSpPr>
        <p:spPr>
          <a:xfrm>
            <a:off x="1762897" y="659215"/>
            <a:ext cx="10017211" cy="49505"/>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sp>
        <p:nvSpPr>
          <p:cNvPr id="13" name="Заголовок 3"/>
          <p:cNvSpPr txBox="1">
            <a:spLocks/>
          </p:cNvSpPr>
          <p:nvPr/>
        </p:nvSpPr>
        <p:spPr>
          <a:xfrm>
            <a:off x="9032416" y="193579"/>
            <a:ext cx="3033036" cy="415678"/>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fontAlgn="t"/>
            <a:r>
              <a:rPr lang="en-US" sz="1400" b="1" dirty="0" smtClean="0"/>
              <a:t>INVESTMENT DESIGN INNOVATION</a:t>
            </a:r>
            <a:r>
              <a:rPr lang="ru-RU" sz="1400" b="1" dirty="0" smtClean="0"/>
              <a:t> </a:t>
            </a:r>
            <a:r>
              <a:rPr lang="en-US" sz="1400" b="1" dirty="0" smtClean="0"/>
              <a:t> IN </a:t>
            </a:r>
            <a:endParaRPr lang="ru-RU" sz="1400" b="1" dirty="0" smtClean="0"/>
          </a:p>
          <a:p>
            <a:pPr algn="l" fontAlgn="t"/>
            <a:r>
              <a:rPr lang="en-US" sz="1400" b="1" dirty="0" smtClean="0"/>
              <a:t>THE ENERGY SYSTEM</a:t>
            </a:r>
            <a:endParaRPr lang="ru-RU" sz="1400" dirty="0"/>
          </a:p>
        </p:txBody>
      </p:sp>
      <p:sp>
        <p:nvSpPr>
          <p:cNvPr id="14" name="Прямоугольник 13"/>
          <p:cNvSpPr/>
          <p:nvPr/>
        </p:nvSpPr>
        <p:spPr>
          <a:xfrm>
            <a:off x="1762897" y="111016"/>
            <a:ext cx="2371358" cy="523220"/>
          </a:xfrm>
          <a:prstGeom prst="rect">
            <a:avLst/>
          </a:prstGeom>
        </p:spPr>
        <p:txBody>
          <a:bodyPr wrap="square">
            <a:spAutoFit/>
          </a:bodyPr>
          <a:lstStyle/>
          <a:p>
            <a:r>
              <a:rPr lang="en-US" sz="1400" b="1" dirty="0"/>
              <a:t>Energy investment objects </a:t>
            </a:r>
            <a:endParaRPr lang="ru-RU" sz="1400" b="1" dirty="0" smtClean="0"/>
          </a:p>
          <a:p>
            <a:r>
              <a:rPr lang="en-US" sz="1400" b="1" dirty="0" smtClean="0"/>
              <a:t>Topic 12</a:t>
            </a:r>
            <a:r>
              <a:rPr lang="en-US" sz="1400" b="1" dirty="0"/>
              <a:t>. Traditional energy.</a:t>
            </a:r>
            <a:endParaRPr lang="ru-RU" sz="1400" b="1" dirty="0"/>
          </a:p>
        </p:txBody>
      </p:sp>
      <p:sp>
        <p:nvSpPr>
          <p:cNvPr id="21" name="Rectangle 15"/>
          <p:cNvSpPr>
            <a:spLocks noChangeArrowheads="1"/>
          </p:cNvSpPr>
          <p:nvPr/>
        </p:nvSpPr>
        <p:spPr bwMode="auto">
          <a:xfrm>
            <a:off x="3414408" y="3897347"/>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pic>
        <p:nvPicPr>
          <p:cNvPr id="3" name="Рисунок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4586" y="758678"/>
            <a:ext cx="4934155" cy="2775463"/>
          </a:xfrm>
          <a:prstGeom prst="rect">
            <a:avLst/>
          </a:prstGeom>
          <a:ln>
            <a:noFill/>
          </a:ln>
          <a:effectLst>
            <a:outerShdw blurRad="292100" dist="139700" dir="2700000" algn="tl" rotWithShape="0">
              <a:srgbClr val="333333">
                <a:alpha val="65000"/>
              </a:srgbClr>
            </a:outerShdw>
          </a:effectLst>
        </p:spPr>
      </p:pic>
      <p:pic>
        <p:nvPicPr>
          <p:cNvPr id="4" name="Рисунок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36596" y="3108312"/>
            <a:ext cx="6355404" cy="3749688"/>
          </a:xfrm>
          <a:prstGeom prst="rect">
            <a:avLst/>
          </a:prstGeom>
          <a:ln>
            <a:noFill/>
          </a:ln>
          <a:effectLst>
            <a:softEdge rad="112500"/>
          </a:effectLst>
        </p:spPr>
      </p:pic>
    </p:spTree>
    <p:extLst>
      <p:ext uri="{BB962C8B-B14F-4D97-AF65-F5344CB8AC3E}">
        <p14:creationId xmlns:p14="http://schemas.microsoft.com/office/powerpoint/2010/main" val="403443261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8" name="Rectangle 3"/>
          <p:cNvSpPr>
            <a:spLocks noChangeArrowheads="1"/>
          </p:cNvSpPr>
          <p:nvPr/>
        </p:nvSpPr>
        <p:spPr bwMode="auto">
          <a:xfrm>
            <a:off x="2159540" y="843881"/>
            <a:ext cx="792804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ru-RU" sz="2400" b="1" dirty="0" smtClean="0"/>
              <a:t>  </a:t>
            </a:r>
            <a:r>
              <a:rPr lang="en-US" sz="2400" b="1" dirty="0" smtClean="0"/>
              <a:t>Thermal </a:t>
            </a:r>
            <a:r>
              <a:rPr lang="en-US" sz="2400" b="1" dirty="0"/>
              <a:t>Power </a:t>
            </a:r>
            <a:r>
              <a:rPr lang="en-US" sz="2400" b="1" dirty="0" smtClean="0"/>
              <a:t>Plant</a:t>
            </a:r>
            <a:r>
              <a:rPr lang="ru-RU" sz="2400" b="1" dirty="0" smtClean="0"/>
              <a:t> </a:t>
            </a:r>
            <a:r>
              <a:rPr lang="en-US" sz="2400" b="1" dirty="0" smtClean="0"/>
              <a:t>/ </a:t>
            </a:r>
            <a:r>
              <a:rPr lang="en-US" sz="2400" b="1" dirty="0"/>
              <a:t>Thermal </a:t>
            </a:r>
            <a:r>
              <a:rPr lang="en-US" sz="2400" b="1" dirty="0"/>
              <a:t>Power </a:t>
            </a:r>
            <a:r>
              <a:rPr lang="en-US" sz="2400" b="1" dirty="0" smtClean="0"/>
              <a:t>Station </a:t>
            </a:r>
            <a:r>
              <a:rPr lang="en-US" sz="2400" b="1" dirty="0"/>
              <a:t>(</a:t>
            </a:r>
            <a:r>
              <a:rPr lang="en-US" sz="2400" b="1" dirty="0" smtClean="0"/>
              <a:t>TPP/TPS)</a:t>
            </a:r>
            <a:endParaRPr lang="ru-RU" sz="2400" b="1" dirty="0" smtClean="0"/>
          </a:p>
        </p:txBody>
      </p:sp>
      <p:cxnSp>
        <p:nvCxnSpPr>
          <p:cNvPr id="9" name="Прямая соединительная линия 8"/>
          <p:cNvCxnSpPr/>
          <p:nvPr/>
        </p:nvCxnSpPr>
        <p:spPr>
          <a:xfrm>
            <a:off x="1762897" y="659215"/>
            <a:ext cx="10017211" cy="49505"/>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sp>
        <p:nvSpPr>
          <p:cNvPr id="13" name="Заголовок 3"/>
          <p:cNvSpPr txBox="1">
            <a:spLocks/>
          </p:cNvSpPr>
          <p:nvPr/>
        </p:nvSpPr>
        <p:spPr>
          <a:xfrm>
            <a:off x="9032416" y="193579"/>
            <a:ext cx="3033036" cy="415678"/>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fontAlgn="t"/>
            <a:r>
              <a:rPr lang="en-US" sz="1400" b="1" dirty="0" smtClean="0"/>
              <a:t>INVESTMENT DESIGN INNOVATION</a:t>
            </a:r>
            <a:r>
              <a:rPr lang="ru-RU" sz="1400" b="1" dirty="0" smtClean="0"/>
              <a:t> </a:t>
            </a:r>
            <a:r>
              <a:rPr lang="en-US" sz="1400" b="1" dirty="0" smtClean="0"/>
              <a:t> IN </a:t>
            </a:r>
            <a:endParaRPr lang="ru-RU" sz="1400" b="1" dirty="0" smtClean="0"/>
          </a:p>
          <a:p>
            <a:pPr algn="l" fontAlgn="t"/>
            <a:r>
              <a:rPr lang="en-US" sz="1400" b="1" dirty="0" smtClean="0"/>
              <a:t>THE ENERGY SYSTEM</a:t>
            </a:r>
            <a:endParaRPr lang="ru-RU" sz="1400" dirty="0"/>
          </a:p>
        </p:txBody>
      </p:sp>
      <p:sp>
        <p:nvSpPr>
          <p:cNvPr id="14" name="Прямоугольник 13"/>
          <p:cNvSpPr/>
          <p:nvPr/>
        </p:nvSpPr>
        <p:spPr>
          <a:xfrm>
            <a:off x="1762897" y="111016"/>
            <a:ext cx="2371358" cy="523220"/>
          </a:xfrm>
          <a:prstGeom prst="rect">
            <a:avLst/>
          </a:prstGeom>
        </p:spPr>
        <p:txBody>
          <a:bodyPr wrap="square">
            <a:spAutoFit/>
          </a:bodyPr>
          <a:lstStyle/>
          <a:p>
            <a:r>
              <a:rPr lang="en-US" sz="1400" b="1" dirty="0"/>
              <a:t>Energy investment objects </a:t>
            </a:r>
            <a:endParaRPr lang="ru-RU" sz="1400" b="1" dirty="0" smtClean="0"/>
          </a:p>
          <a:p>
            <a:r>
              <a:rPr lang="en-US" sz="1400" b="1" dirty="0" smtClean="0"/>
              <a:t>Topic 12</a:t>
            </a:r>
            <a:r>
              <a:rPr lang="en-US" sz="1400" b="1" dirty="0"/>
              <a:t>. Traditional energy.</a:t>
            </a:r>
            <a:endParaRPr lang="ru-RU" sz="1400" b="1" dirty="0"/>
          </a:p>
        </p:txBody>
      </p:sp>
      <p:pic>
        <p:nvPicPr>
          <p:cNvPr id="3074" name="Picture 2" descr="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2" y="1589675"/>
            <a:ext cx="6884681" cy="4820853"/>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5" name="Picture 3" descr="cool towe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457908" y="5184842"/>
            <a:ext cx="2734092" cy="1651601"/>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3"/>
          <p:cNvSpPr>
            <a:spLocks noChangeArrowheads="1"/>
          </p:cNvSpPr>
          <p:nvPr/>
        </p:nvSpPr>
        <p:spPr bwMode="auto">
          <a:xfrm>
            <a:off x="9824937" y="4723177"/>
            <a:ext cx="214981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ru-RU" sz="2400" b="1" dirty="0" smtClean="0"/>
              <a:t>  </a:t>
            </a:r>
            <a:r>
              <a:rPr lang="en-US" sz="2400" b="1" dirty="0" smtClean="0"/>
              <a:t>Cooling tower</a:t>
            </a:r>
            <a:endParaRPr lang="ru-RU" sz="2300" b="1" dirty="0"/>
          </a:p>
        </p:txBody>
      </p:sp>
    </p:spTree>
    <p:extLst>
      <p:ext uri="{BB962C8B-B14F-4D97-AF65-F5344CB8AC3E}">
        <p14:creationId xmlns:p14="http://schemas.microsoft.com/office/powerpoint/2010/main" val="138805842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8" name="Rectangle 3"/>
          <p:cNvSpPr>
            <a:spLocks noChangeArrowheads="1"/>
          </p:cNvSpPr>
          <p:nvPr/>
        </p:nvSpPr>
        <p:spPr bwMode="auto">
          <a:xfrm>
            <a:off x="1762897" y="816822"/>
            <a:ext cx="1052857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sz="2400" b="1" dirty="0" smtClean="0"/>
              <a:t>Combined </a:t>
            </a:r>
            <a:r>
              <a:rPr lang="en-US" sz="2400" b="1" dirty="0"/>
              <a:t>Heat and Power </a:t>
            </a:r>
            <a:r>
              <a:rPr lang="en-US" sz="2400" b="1" dirty="0" smtClean="0"/>
              <a:t>Plant/Combined </a:t>
            </a:r>
            <a:r>
              <a:rPr lang="en-US" sz="2400" b="1" dirty="0"/>
              <a:t>Heat and Power </a:t>
            </a:r>
            <a:r>
              <a:rPr lang="en-US" sz="2400" b="1" dirty="0" smtClean="0"/>
              <a:t>Station</a:t>
            </a:r>
            <a:r>
              <a:rPr lang="ru-RU" sz="2400" b="1" dirty="0" smtClean="0"/>
              <a:t> </a:t>
            </a:r>
            <a:r>
              <a:rPr lang="en-US" sz="2300" b="1" dirty="0" smtClean="0"/>
              <a:t>(</a:t>
            </a:r>
            <a:r>
              <a:rPr lang="en-US" sz="2300" b="1" dirty="0"/>
              <a:t>CHPP/CHPS)</a:t>
            </a:r>
            <a:endParaRPr lang="ru-RU" sz="2300" b="1" dirty="0"/>
          </a:p>
        </p:txBody>
      </p:sp>
      <p:cxnSp>
        <p:nvCxnSpPr>
          <p:cNvPr id="9" name="Прямая соединительная линия 8"/>
          <p:cNvCxnSpPr/>
          <p:nvPr/>
        </p:nvCxnSpPr>
        <p:spPr>
          <a:xfrm>
            <a:off x="1762897" y="659215"/>
            <a:ext cx="10017211" cy="49505"/>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sp>
        <p:nvSpPr>
          <p:cNvPr id="13" name="Заголовок 3"/>
          <p:cNvSpPr txBox="1">
            <a:spLocks/>
          </p:cNvSpPr>
          <p:nvPr/>
        </p:nvSpPr>
        <p:spPr>
          <a:xfrm>
            <a:off x="9032416" y="193579"/>
            <a:ext cx="3033036" cy="415678"/>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fontAlgn="t"/>
            <a:r>
              <a:rPr lang="en-US" sz="1400" b="1" dirty="0" smtClean="0"/>
              <a:t>INVESTMENT DESIGN INNOVATION</a:t>
            </a:r>
            <a:r>
              <a:rPr lang="ru-RU" sz="1400" b="1" dirty="0" smtClean="0"/>
              <a:t> </a:t>
            </a:r>
            <a:r>
              <a:rPr lang="en-US" sz="1400" b="1" dirty="0" smtClean="0"/>
              <a:t> IN </a:t>
            </a:r>
            <a:endParaRPr lang="ru-RU" sz="1400" b="1" dirty="0" smtClean="0"/>
          </a:p>
          <a:p>
            <a:pPr algn="l" fontAlgn="t"/>
            <a:r>
              <a:rPr lang="en-US" sz="1400" b="1" dirty="0" smtClean="0"/>
              <a:t>THE ENERGY SYSTEM</a:t>
            </a:r>
            <a:endParaRPr lang="ru-RU" sz="1400" dirty="0"/>
          </a:p>
        </p:txBody>
      </p:sp>
      <p:sp>
        <p:nvSpPr>
          <p:cNvPr id="14" name="Прямоугольник 13"/>
          <p:cNvSpPr/>
          <p:nvPr/>
        </p:nvSpPr>
        <p:spPr>
          <a:xfrm>
            <a:off x="1762897" y="111016"/>
            <a:ext cx="2371358" cy="523220"/>
          </a:xfrm>
          <a:prstGeom prst="rect">
            <a:avLst/>
          </a:prstGeom>
        </p:spPr>
        <p:txBody>
          <a:bodyPr wrap="square">
            <a:spAutoFit/>
          </a:bodyPr>
          <a:lstStyle/>
          <a:p>
            <a:r>
              <a:rPr lang="en-US" sz="1400" b="1" dirty="0"/>
              <a:t>Energy investment objects </a:t>
            </a:r>
            <a:endParaRPr lang="ru-RU" sz="1400" b="1" dirty="0" smtClean="0"/>
          </a:p>
          <a:p>
            <a:r>
              <a:rPr lang="en-US" sz="1400" b="1" dirty="0" smtClean="0"/>
              <a:t>Topic 12</a:t>
            </a:r>
            <a:r>
              <a:rPr lang="en-US" sz="1400" b="1" dirty="0"/>
              <a:t>. Traditional energy.</a:t>
            </a:r>
            <a:endParaRPr lang="ru-RU" sz="1400" b="1" dirty="0"/>
          </a:p>
        </p:txBody>
      </p:sp>
      <p:pic>
        <p:nvPicPr>
          <p:cNvPr id="2" name="Рисунок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89761" y="1848255"/>
            <a:ext cx="9675691" cy="4684692"/>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70076023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5000"/>
            <a:lum/>
          </a:blip>
          <a:srcRect/>
          <a:stretch>
            <a:fillRect l="-1000" r="-1000"/>
          </a:stretch>
        </a:blipFill>
        <a:effectLst/>
      </p:bgPr>
    </p:bg>
    <p:spTree>
      <p:nvGrpSpPr>
        <p:cNvPr id="1" name=""/>
        <p:cNvGrpSpPr/>
        <p:nvPr/>
      </p:nvGrpSpPr>
      <p:grpSpPr>
        <a:xfrm>
          <a:off x="0" y="0"/>
          <a:ext cx="0" cy="0"/>
          <a:chOff x="0" y="0"/>
          <a:chExt cx="0" cy="0"/>
        </a:xfrm>
      </p:grpSpPr>
      <p:sp>
        <p:nvSpPr>
          <p:cNvPr id="11" name="Заголовок 3"/>
          <p:cNvSpPr>
            <a:spLocks noGrp="1"/>
          </p:cNvSpPr>
          <p:nvPr>
            <p:ph type="ctrTitle"/>
          </p:nvPr>
        </p:nvSpPr>
        <p:spPr>
          <a:xfrm>
            <a:off x="3356043" y="81968"/>
            <a:ext cx="8764620" cy="475946"/>
          </a:xfrm>
        </p:spPr>
        <p:txBody>
          <a:bodyPr>
            <a:noAutofit/>
          </a:bodyPr>
          <a:lstStyle/>
          <a:p>
            <a:pPr fontAlgn="t"/>
            <a:r>
              <a:rPr lang="en-US" sz="2800" b="1" dirty="0" smtClean="0">
                <a:solidFill>
                  <a:schemeClr val="accent5">
                    <a:lumMod val="50000"/>
                  </a:schemeClr>
                </a:solidFill>
              </a:rPr>
              <a:t>INVESTMENT DESIGN INNOVATION</a:t>
            </a:r>
            <a:r>
              <a:rPr lang="ru-RU" sz="2800" b="1" dirty="0" smtClean="0">
                <a:solidFill>
                  <a:schemeClr val="accent5">
                    <a:lumMod val="50000"/>
                  </a:schemeClr>
                </a:solidFill>
              </a:rPr>
              <a:t> </a:t>
            </a:r>
            <a:r>
              <a:rPr lang="en-US" sz="2800" b="1" dirty="0" smtClean="0">
                <a:solidFill>
                  <a:schemeClr val="accent5">
                    <a:lumMod val="50000"/>
                  </a:schemeClr>
                </a:solidFill>
              </a:rPr>
              <a:t> IN THE ENERGY SYSTEM</a:t>
            </a:r>
            <a:endParaRPr lang="ru-RU" sz="2800" dirty="0">
              <a:solidFill>
                <a:schemeClr val="accent5">
                  <a:lumMod val="50000"/>
                </a:schemeClr>
              </a:solidFill>
            </a:endParaRPr>
          </a:p>
        </p:txBody>
      </p:sp>
      <p:cxnSp>
        <p:nvCxnSpPr>
          <p:cNvPr id="12" name="Прямая соединительная линия 11"/>
          <p:cNvCxnSpPr/>
          <p:nvPr/>
        </p:nvCxnSpPr>
        <p:spPr>
          <a:xfrm>
            <a:off x="2869863" y="571485"/>
            <a:ext cx="9163251" cy="38501"/>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sp>
        <p:nvSpPr>
          <p:cNvPr id="5" name="Rectangle 3"/>
          <p:cNvSpPr>
            <a:spLocks noChangeArrowheads="1"/>
          </p:cNvSpPr>
          <p:nvPr/>
        </p:nvSpPr>
        <p:spPr bwMode="auto">
          <a:xfrm>
            <a:off x="505838" y="962724"/>
            <a:ext cx="11001983" cy="4524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ru-RU" sz="2400" dirty="0" smtClean="0"/>
              <a:t>	</a:t>
            </a:r>
            <a:r>
              <a:rPr lang="en-US" sz="2400" b="1" dirty="0"/>
              <a:t> </a:t>
            </a:r>
            <a:r>
              <a:rPr lang="en-US" sz="2400" b="1" dirty="0" smtClean="0"/>
              <a:t>12.</a:t>
            </a:r>
            <a:r>
              <a:rPr lang="ru-RU" sz="2400" b="1" dirty="0" smtClean="0"/>
              <a:t>3</a:t>
            </a:r>
            <a:r>
              <a:rPr lang="en-US" sz="2400" b="1" dirty="0" smtClean="0"/>
              <a:t>. HYDROELECTRIC POWER PLANTS (HPPs)</a:t>
            </a:r>
          </a:p>
          <a:p>
            <a:endParaRPr lang="ru-RU" sz="2400" dirty="0" smtClean="0"/>
          </a:p>
          <a:p>
            <a:pPr algn="just"/>
            <a:r>
              <a:rPr lang="en-US" sz="2400" dirty="0" smtClean="0"/>
              <a:t>	Hydroelectric </a:t>
            </a:r>
            <a:r>
              <a:rPr lang="en-US" sz="2400" dirty="0"/>
              <a:t>power plants (HPPs) have significantly higher efficiency. The hydroelectric power station uses the energy of rivers. Therefore, there is no such process as the conversion of thermal energy into mechanical energy. By constructing a dam, a difference in water levels is created. Water flowing from the upper level to the lower level, either through special pipes (turbine pipeline), or through channels made in the body of the dam, acquires a greater speed. The water jet flows further to the blades of the hydraulic turbine. The rotor of the hydraulic turbine is driven by the centrifugal force of the water jet. Theoretically, the efficiency can reach 90%. The hydroelectric power station is undergoing transformations:</a:t>
            </a:r>
            <a:endParaRPr lang="ru-RU" sz="2400" dirty="0"/>
          </a:p>
          <a:p>
            <a:pPr algn="just"/>
            <a:r>
              <a:rPr lang="en-US" sz="2400" dirty="0" smtClean="0"/>
              <a:t>	The </a:t>
            </a:r>
            <a:r>
              <a:rPr lang="en-US" sz="2400" dirty="0"/>
              <a:t>mechanical energy of the water is converted into electrical energy</a:t>
            </a:r>
            <a:endParaRPr lang="ru-RU" sz="2400" dirty="0"/>
          </a:p>
        </p:txBody>
      </p:sp>
    </p:spTree>
    <p:extLst>
      <p:ext uri="{BB962C8B-B14F-4D97-AF65-F5344CB8AC3E}">
        <p14:creationId xmlns:p14="http://schemas.microsoft.com/office/powerpoint/2010/main" val="169466957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cxnSp>
        <p:nvCxnSpPr>
          <p:cNvPr id="9" name="Прямая соединительная линия 8"/>
          <p:cNvCxnSpPr/>
          <p:nvPr/>
        </p:nvCxnSpPr>
        <p:spPr>
          <a:xfrm>
            <a:off x="1762897" y="659215"/>
            <a:ext cx="10017211" cy="49505"/>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sp>
        <p:nvSpPr>
          <p:cNvPr id="13" name="Заголовок 3"/>
          <p:cNvSpPr txBox="1">
            <a:spLocks/>
          </p:cNvSpPr>
          <p:nvPr/>
        </p:nvSpPr>
        <p:spPr>
          <a:xfrm>
            <a:off x="9032416" y="193579"/>
            <a:ext cx="3033036" cy="415678"/>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fontAlgn="t"/>
            <a:r>
              <a:rPr lang="en-US" sz="1400" b="1" dirty="0" smtClean="0"/>
              <a:t>INVESTMENT DESIGN INNOVATION</a:t>
            </a:r>
            <a:r>
              <a:rPr lang="ru-RU" sz="1400" b="1" dirty="0" smtClean="0"/>
              <a:t> </a:t>
            </a:r>
            <a:r>
              <a:rPr lang="en-US" sz="1400" b="1" dirty="0" smtClean="0"/>
              <a:t> IN </a:t>
            </a:r>
            <a:endParaRPr lang="ru-RU" sz="1400" b="1" dirty="0" smtClean="0"/>
          </a:p>
          <a:p>
            <a:pPr algn="l" fontAlgn="t"/>
            <a:r>
              <a:rPr lang="en-US" sz="1400" b="1" dirty="0" smtClean="0"/>
              <a:t>THE ENERGY SYSTEM</a:t>
            </a:r>
            <a:endParaRPr lang="ru-RU" sz="1400" dirty="0"/>
          </a:p>
        </p:txBody>
      </p:sp>
      <p:sp>
        <p:nvSpPr>
          <p:cNvPr id="14" name="Прямоугольник 13"/>
          <p:cNvSpPr/>
          <p:nvPr/>
        </p:nvSpPr>
        <p:spPr>
          <a:xfrm>
            <a:off x="1762897" y="111016"/>
            <a:ext cx="2371358" cy="523220"/>
          </a:xfrm>
          <a:prstGeom prst="rect">
            <a:avLst/>
          </a:prstGeom>
        </p:spPr>
        <p:txBody>
          <a:bodyPr wrap="square">
            <a:spAutoFit/>
          </a:bodyPr>
          <a:lstStyle/>
          <a:p>
            <a:r>
              <a:rPr lang="en-US" sz="1400" b="1" dirty="0"/>
              <a:t>Energy investment objects </a:t>
            </a:r>
            <a:endParaRPr lang="ru-RU" sz="1400" b="1" dirty="0" smtClean="0"/>
          </a:p>
          <a:p>
            <a:r>
              <a:rPr lang="en-US" sz="1400" b="1" dirty="0" smtClean="0"/>
              <a:t>Topic 12</a:t>
            </a:r>
            <a:r>
              <a:rPr lang="en-US" sz="1400" b="1" dirty="0"/>
              <a:t>. Traditional energy.</a:t>
            </a:r>
            <a:endParaRPr lang="ru-RU" sz="1400" b="1" dirty="0"/>
          </a:p>
        </p:txBody>
      </p:sp>
      <p:pic>
        <p:nvPicPr>
          <p:cNvPr id="3" name="Рисунок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43650" y="758678"/>
            <a:ext cx="5175831" cy="3437614"/>
          </a:xfrm>
          <a:prstGeom prst="rect">
            <a:avLst/>
          </a:prstGeom>
          <a:ln>
            <a:noFill/>
          </a:ln>
          <a:effectLst>
            <a:outerShdw blurRad="190500" algn="tl" rotWithShape="0">
              <a:srgbClr val="000000">
                <a:alpha val="70000"/>
              </a:srgbClr>
            </a:outerShdw>
          </a:effectLst>
        </p:spPr>
      </p:pic>
      <p:pic>
        <p:nvPicPr>
          <p:cNvPr id="4" name="Рисунок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43546" y="1671650"/>
            <a:ext cx="5121906" cy="3414604"/>
          </a:xfrm>
          <a:prstGeom prst="rect">
            <a:avLst/>
          </a:prstGeom>
          <a:ln>
            <a:noFill/>
          </a:ln>
          <a:effectLst>
            <a:outerShdw blurRad="190500" algn="tl" rotWithShape="0">
              <a:srgbClr val="000000">
                <a:alpha val="70000"/>
              </a:srgbClr>
            </a:outerShdw>
          </a:effectLst>
        </p:spPr>
      </p:pic>
      <p:pic>
        <p:nvPicPr>
          <p:cNvPr id="5" name="Рисунок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48575" y="3705393"/>
            <a:ext cx="4726547" cy="3152607"/>
          </a:xfrm>
          <a:prstGeom prst="rect">
            <a:avLst/>
          </a:prstGeom>
          <a:ln>
            <a:noFill/>
          </a:ln>
          <a:effectLst>
            <a:outerShdw blurRad="190500" algn="tl" rotWithShape="0">
              <a:srgbClr val="000000">
                <a:alpha val="70000"/>
              </a:srgbClr>
            </a:outerShdw>
          </a:effectLst>
        </p:spPr>
      </p:pic>
      <p:sp>
        <p:nvSpPr>
          <p:cNvPr id="10" name="Rectangle 3"/>
          <p:cNvSpPr>
            <a:spLocks noChangeArrowheads="1"/>
          </p:cNvSpPr>
          <p:nvPr/>
        </p:nvSpPr>
        <p:spPr bwMode="auto">
          <a:xfrm>
            <a:off x="8171235" y="5502316"/>
            <a:ext cx="2932194"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sz="2400" b="1" dirty="0" smtClean="0"/>
              <a:t>Hydro Power Plant</a:t>
            </a:r>
          </a:p>
          <a:p>
            <a:r>
              <a:rPr lang="en-US" sz="2400" b="1" dirty="0" smtClean="0"/>
              <a:t>Dam </a:t>
            </a:r>
            <a:endParaRPr lang="ru-RU" sz="2400" dirty="0"/>
          </a:p>
        </p:txBody>
      </p:sp>
    </p:spTree>
    <p:extLst>
      <p:ext uri="{BB962C8B-B14F-4D97-AF65-F5344CB8AC3E}">
        <p14:creationId xmlns:p14="http://schemas.microsoft.com/office/powerpoint/2010/main" val="60173288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cxnSp>
        <p:nvCxnSpPr>
          <p:cNvPr id="9" name="Прямая соединительная линия 8"/>
          <p:cNvCxnSpPr/>
          <p:nvPr/>
        </p:nvCxnSpPr>
        <p:spPr>
          <a:xfrm>
            <a:off x="1762897" y="659215"/>
            <a:ext cx="10017211" cy="49505"/>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sp>
        <p:nvSpPr>
          <p:cNvPr id="13" name="Заголовок 3"/>
          <p:cNvSpPr txBox="1">
            <a:spLocks/>
          </p:cNvSpPr>
          <p:nvPr/>
        </p:nvSpPr>
        <p:spPr>
          <a:xfrm>
            <a:off x="9032416" y="193579"/>
            <a:ext cx="3033036" cy="415678"/>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fontAlgn="t"/>
            <a:r>
              <a:rPr lang="en-US" sz="1400" b="1" dirty="0" smtClean="0"/>
              <a:t>INVESTMENT DESIGN INNOVATION</a:t>
            </a:r>
            <a:r>
              <a:rPr lang="ru-RU" sz="1400" b="1" dirty="0" smtClean="0"/>
              <a:t> </a:t>
            </a:r>
            <a:r>
              <a:rPr lang="en-US" sz="1400" b="1" dirty="0" smtClean="0"/>
              <a:t> IN </a:t>
            </a:r>
            <a:endParaRPr lang="ru-RU" sz="1400" b="1" dirty="0" smtClean="0"/>
          </a:p>
          <a:p>
            <a:pPr algn="l" fontAlgn="t"/>
            <a:r>
              <a:rPr lang="en-US" sz="1400" b="1" dirty="0" smtClean="0"/>
              <a:t>THE ENERGY SYSTEM</a:t>
            </a:r>
            <a:endParaRPr lang="ru-RU" sz="1400" dirty="0"/>
          </a:p>
        </p:txBody>
      </p:sp>
      <p:sp>
        <p:nvSpPr>
          <p:cNvPr id="14" name="Прямоугольник 13"/>
          <p:cNvSpPr/>
          <p:nvPr/>
        </p:nvSpPr>
        <p:spPr>
          <a:xfrm>
            <a:off x="1762897" y="111016"/>
            <a:ext cx="2371358" cy="523220"/>
          </a:xfrm>
          <a:prstGeom prst="rect">
            <a:avLst/>
          </a:prstGeom>
        </p:spPr>
        <p:txBody>
          <a:bodyPr wrap="square">
            <a:spAutoFit/>
          </a:bodyPr>
          <a:lstStyle/>
          <a:p>
            <a:r>
              <a:rPr lang="en-US" sz="1400" b="1" dirty="0"/>
              <a:t>Energy investment objects </a:t>
            </a:r>
            <a:endParaRPr lang="ru-RU" sz="1400" b="1" dirty="0" smtClean="0"/>
          </a:p>
          <a:p>
            <a:r>
              <a:rPr lang="en-US" sz="1400" b="1" dirty="0" smtClean="0"/>
              <a:t>Topic 12</a:t>
            </a:r>
            <a:r>
              <a:rPr lang="en-US" sz="1400" b="1" dirty="0"/>
              <a:t>. Traditional energy.</a:t>
            </a:r>
            <a:endParaRPr lang="ru-RU" sz="1400" b="1" dirty="0"/>
          </a:p>
        </p:txBody>
      </p:sp>
      <p:pic>
        <p:nvPicPr>
          <p:cNvPr id="6" name="Рисунок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15276" y="2204181"/>
            <a:ext cx="4896168" cy="3382436"/>
          </a:xfrm>
          <a:prstGeom prst="rect">
            <a:avLst/>
          </a:prstGeom>
        </p:spPr>
      </p:pic>
      <p:sp>
        <p:nvSpPr>
          <p:cNvPr id="10" name="Rectangle 3"/>
          <p:cNvSpPr>
            <a:spLocks noChangeArrowheads="1"/>
          </p:cNvSpPr>
          <p:nvPr/>
        </p:nvSpPr>
        <p:spPr bwMode="auto">
          <a:xfrm>
            <a:off x="8433882" y="1102083"/>
            <a:ext cx="2932194"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sz="2400" b="1" dirty="0" smtClean="0"/>
              <a:t>Hydro Power Plant</a:t>
            </a:r>
          </a:p>
          <a:p>
            <a:r>
              <a:rPr lang="en-US" sz="2400" b="1" dirty="0" smtClean="0"/>
              <a:t>Turbine hall</a:t>
            </a:r>
            <a:endParaRPr lang="ru-RU" sz="2400" dirty="0"/>
          </a:p>
        </p:txBody>
      </p:sp>
      <p:pic>
        <p:nvPicPr>
          <p:cNvPr id="12" name="Рисунок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63719" y="728968"/>
            <a:ext cx="4751557" cy="3169288"/>
          </a:xfrm>
          <a:prstGeom prst="rect">
            <a:avLst/>
          </a:prstGeom>
          <a:ln>
            <a:noFill/>
          </a:ln>
          <a:effectLst>
            <a:outerShdw blurRad="190500" algn="tl" rotWithShape="0">
              <a:srgbClr val="000000">
                <a:alpha val="70000"/>
              </a:srgbClr>
            </a:outerShdw>
          </a:effectLst>
        </p:spPr>
      </p:pic>
      <p:pic>
        <p:nvPicPr>
          <p:cNvPr id="15" name="Рисунок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15276" y="2350963"/>
            <a:ext cx="4896168" cy="3382436"/>
          </a:xfrm>
          <a:prstGeom prst="rect">
            <a:avLst/>
          </a:prstGeom>
          <a:ln>
            <a:noFill/>
          </a:ln>
          <a:effectLst>
            <a:outerShdw blurRad="190500" algn="tl" rotWithShape="0">
              <a:srgbClr val="000000">
                <a:alpha val="70000"/>
              </a:srgbClr>
            </a:outerShdw>
          </a:effectLst>
        </p:spPr>
      </p:pic>
      <p:pic>
        <p:nvPicPr>
          <p:cNvPr id="17" name="Рисунок 1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42141" y="3724382"/>
            <a:ext cx="4784947" cy="3004610"/>
          </a:xfrm>
          <a:prstGeom prst="rect">
            <a:avLst/>
          </a:prstGeom>
        </p:spPr>
      </p:pic>
    </p:spTree>
    <p:extLst>
      <p:ext uri="{BB962C8B-B14F-4D97-AF65-F5344CB8AC3E}">
        <p14:creationId xmlns:p14="http://schemas.microsoft.com/office/powerpoint/2010/main" val="371196876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8" name="Rectangle 3"/>
          <p:cNvSpPr>
            <a:spLocks noChangeArrowheads="1"/>
          </p:cNvSpPr>
          <p:nvPr/>
        </p:nvSpPr>
        <p:spPr bwMode="auto">
          <a:xfrm>
            <a:off x="2161731" y="758678"/>
            <a:ext cx="9949117" cy="588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just">
              <a:lnSpc>
                <a:spcPct val="90000"/>
              </a:lnSpc>
            </a:pPr>
            <a:r>
              <a:rPr lang="en-US" sz="2200" b="1" dirty="0" smtClean="0"/>
              <a:t>	Hydraulic </a:t>
            </a:r>
            <a:r>
              <a:rPr lang="en-US" sz="2200" b="1" dirty="0"/>
              <a:t>accumulator power plants</a:t>
            </a:r>
            <a:endParaRPr lang="ru-RU" sz="2200" dirty="0"/>
          </a:p>
          <a:p>
            <a:pPr algn="just">
              <a:lnSpc>
                <a:spcPct val="90000"/>
              </a:lnSpc>
            </a:pPr>
            <a:r>
              <a:rPr lang="en-US" sz="2200" dirty="0" smtClean="0"/>
              <a:t>	The </a:t>
            </a:r>
            <a:r>
              <a:rPr lang="en-US" sz="2200" dirty="0"/>
              <a:t>PSPP uses either a complex of generators and pumps, or reversible hydroelectric units, which are capable of operating both in the generator mode and in the pump mode. During the night failure of energy consumption, the PSPP receives cheap electricity from the power grid and spends it on pumping water to the upstream (pumping mode). During the morning and evening peaks of energy consumption, the PSPP discharges water from the upstream to the downstream, while generating expensive peak electricity, which it gives to the power grid (generator mode).</a:t>
            </a:r>
            <a:endParaRPr lang="ru-RU" sz="2200" dirty="0"/>
          </a:p>
          <a:p>
            <a:pPr algn="just">
              <a:lnSpc>
                <a:spcPct val="90000"/>
              </a:lnSpc>
            </a:pPr>
            <a:r>
              <a:rPr lang="en-US" sz="2200" dirty="0" smtClean="0"/>
              <a:t>	In </a:t>
            </a:r>
            <a:r>
              <a:rPr lang="en-US" sz="2200" dirty="0"/>
              <a:t>large power systems, a large share can be made up of the capacity of thermal and nuclear power plants, which cannot quickly reduce electricity generation with a night-time reduction in energy consumption, or do so with large losses. This fact leads to the establishment of a significantly higher commercial cost of peak electricity in the power system, compared to the cost of electricity generated during the night period. In such conditions, the use of PSPS is cost-effective and increases both the efficiency of using other capacities (including transport ones) and the reliability of energy supply.</a:t>
            </a:r>
            <a:endParaRPr lang="ru-RU" sz="2200" dirty="0"/>
          </a:p>
          <a:p>
            <a:pPr algn="just">
              <a:lnSpc>
                <a:spcPct val="90000"/>
              </a:lnSpc>
            </a:pPr>
            <a:r>
              <a:rPr lang="en-US" sz="2200" dirty="0" smtClean="0"/>
              <a:t>	The </a:t>
            </a:r>
            <a:r>
              <a:rPr lang="en-US" sz="2200" dirty="0"/>
              <a:t>first PSPs at the beginning of the XX century had an efficiency of no more than 40%, the efficiency of modern PSPs is 70-75%.</a:t>
            </a:r>
            <a:endParaRPr lang="ru-RU" sz="2200" dirty="0"/>
          </a:p>
        </p:txBody>
      </p:sp>
      <p:cxnSp>
        <p:nvCxnSpPr>
          <p:cNvPr id="9" name="Прямая соединительная линия 8"/>
          <p:cNvCxnSpPr/>
          <p:nvPr/>
        </p:nvCxnSpPr>
        <p:spPr>
          <a:xfrm>
            <a:off x="1762897" y="659215"/>
            <a:ext cx="10017211" cy="49505"/>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sp>
        <p:nvSpPr>
          <p:cNvPr id="13" name="Заголовок 3"/>
          <p:cNvSpPr txBox="1">
            <a:spLocks/>
          </p:cNvSpPr>
          <p:nvPr/>
        </p:nvSpPr>
        <p:spPr>
          <a:xfrm>
            <a:off x="9032416" y="193579"/>
            <a:ext cx="3033036" cy="415678"/>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fontAlgn="t"/>
            <a:r>
              <a:rPr lang="en-US" sz="1400" b="1" dirty="0" smtClean="0"/>
              <a:t>INVESTMENT DESIGN INNOVATION</a:t>
            </a:r>
            <a:r>
              <a:rPr lang="ru-RU" sz="1400" b="1" dirty="0" smtClean="0"/>
              <a:t> </a:t>
            </a:r>
            <a:r>
              <a:rPr lang="en-US" sz="1400" b="1" dirty="0" smtClean="0"/>
              <a:t> IN </a:t>
            </a:r>
            <a:endParaRPr lang="ru-RU" sz="1400" b="1" dirty="0" smtClean="0"/>
          </a:p>
          <a:p>
            <a:pPr algn="l" fontAlgn="t"/>
            <a:r>
              <a:rPr lang="en-US" sz="1400" b="1" dirty="0" smtClean="0"/>
              <a:t>THE ENERGY SYSTEM</a:t>
            </a:r>
            <a:endParaRPr lang="ru-RU" sz="1400" dirty="0"/>
          </a:p>
        </p:txBody>
      </p:sp>
      <p:sp>
        <p:nvSpPr>
          <p:cNvPr id="14" name="Прямоугольник 13"/>
          <p:cNvSpPr/>
          <p:nvPr/>
        </p:nvSpPr>
        <p:spPr>
          <a:xfrm>
            <a:off x="1762897" y="111016"/>
            <a:ext cx="2371358" cy="523220"/>
          </a:xfrm>
          <a:prstGeom prst="rect">
            <a:avLst/>
          </a:prstGeom>
        </p:spPr>
        <p:txBody>
          <a:bodyPr wrap="square">
            <a:spAutoFit/>
          </a:bodyPr>
          <a:lstStyle/>
          <a:p>
            <a:r>
              <a:rPr lang="en-US" sz="1400" b="1" dirty="0"/>
              <a:t>Energy investment objects </a:t>
            </a:r>
            <a:endParaRPr lang="ru-RU" sz="1400" b="1" dirty="0" smtClean="0"/>
          </a:p>
          <a:p>
            <a:r>
              <a:rPr lang="en-US" sz="1400" b="1" dirty="0" smtClean="0"/>
              <a:t>Topic 12</a:t>
            </a:r>
            <a:r>
              <a:rPr lang="en-US" sz="1400" b="1" dirty="0"/>
              <a:t>. Traditional energy.</a:t>
            </a:r>
            <a:endParaRPr lang="ru-RU" sz="1400" b="1" dirty="0"/>
          </a:p>
        </p:txBody>
      </p:sp>
    </p:spTree>
    <p:extLst>
      <p:ext uri="{BB962C8B-B14F-4D97-AF65-F5344CB8AC3E}">
        <p14:creationId xmlns:p14="http://schemas.microsoft.com/office/powerpoint/2010/main" val="422947407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5000"/>
            <a:lum/>
          </a:blip>
          <a:srcRect/>
          <a:stretch>
            <a:fillRect l="-1000" r="-1000"/>
          </a:stretch>
        </a:blipFill>
        <a:effectLst/>
      </p:bgPr>
    </p:bg>
    <p:spTree>
      <p:nvGrpSpPr>
        <p:cNvPr id="1" name=""/>
        <p:cNvGrpSpPr/>
        <p:nvPr/>
      </p:nvGrpSpPr>
      <p:grpSpPr>
        <a:xfrm>
          <a:off x="0" y="0"/>
          <a:ext cx="0" cy="0"/>
          <a:chOff x="0" y="0"/>
          <a:chExt cx="0" cy="0"/>
        </a:xfrm>
      </p:grpSpPr>
      <p:sp>
        <p:nvSpPr>
          <p:cNvPr id="11" name="Заголовок 3"/>
          <p:cNvSpPr>
            <a:spLocks noGrp="1"/>
          </p:cNvSpPr>
          <p:nvPr>
            <p:ph type="ctrTitle"/>
          </p:nvPr>
        </p:nvSpPr>
        <p:spPr>
          <a:xfrm>
            <a:off x="3356043" y="81968"/>
            <a:ext cx="8764620" cy="475946"/>
          </a:xfrm>
        </p:spPr>
        <p:txBody>
          <a:bodyPr>
            <a:noAutofit/>
          </a:bodyPr>
          <a:lstStyle/>
          <a:p>
            <a:pPr fontAlgn="t"/>
            <a:r>
              <a:rPr lang="en-US" sz="2800" b="1" dirty="0" smtClean="0">
                <a:solidFill>
                  <a:schemeClr val="accent5">
                    <a:lumMod val="50000"/>
                  </a:schemeClr>
                </a:solidFill>
              </a:rPr>
              <a:t>INVESTMENT DESIGN INNOVATION</a:t>
            </a:r>
            <a:r>
              <a:rPr lang="ru-RU" sz="2800" b="1" dirty="0" smtClean="0">
                <a:solidFill>
                  <a:schemeClr val="accent5">
                    <a:lumMod val="50000"/>
                  </a:schemeClr>
                </a:solidFill>
              </a:rPr>
              <a:t> </a:t>
            </a:r>
            <a:r>
              <a:rPr lang="en-US" sz="2800" b="1" dirty="0" smtClean="0">
                <a:solidFill>
                  <a:schemeClr val="accent5">
                    <a:lumMod val="50000"/>
                  </a:schemeClr>
                </a:solidFill>
              </a:rPr>
              <a:t> IN THE ENERGY SYSTEM</a:t>
            </a:r>
            <a:endParaRPr lang="ru-RU" sz="2800" dirty="0">
              <a:solidFill>
                <a:schemeClr val="accent5">
                  <a:lumMod val="50000"/>
                </a:schemeClr>
              </a:solidFill>
            </a:endParaRPr>
          </a:p>
        </p:txBody>
      </p:sp>
      <p:cxnSp>
        <p:nvCxnSpPr>
          <p:cNvPr id="12" name="Прямая соединительная линия 11"/>
          <p:cNvCxnSpPr/>
          <p:nvPr/>
        </p:nvCxnSpPr>
        <p:spPr>
          <a:xfrm>
            <a:off x="2869863" y="571485"/>
            <a:ext cx="9163251" cy="38501"/>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sp>
        <p:nvSpPr>
          <p:cNvPr id="5" name="Rectangle 3"/>
          <p:cNvSpPr>
            <a:spLocks noChangeArrowheads="1"/>
          </p:cNvSpPr>
          <p:nvPr/>
        </p:nvSpPr>
        <p:spPr bwMode="auto">
          <a:xfrm>
            <a:off x="525294" y="1050595"/>
            <a:ext cx="11001983" cy="5262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ru-RU" sz="2400" dirty="0" smtClean="0"/>
              <a:t>	</a:t>
            </a:r>
            <a:r>
              <a:rPr lang="en-US" sz="2400" b="1" dirty="0" smtClean="0"/>
              <a:t> 12.</a:t>
            </a:r>
            <a:r>
              <a:rPr lang="ru-RU" sz="2400" b="1" dirty="0" smtClean="0"/>
              <a:t>4</a:t>
            </a:r>
            <a:r>
              <a:rPr lang="en-US" sz="2400" b="1" dirty="0" smtClean="0"/>
              <a:t>. GAS TURBINE INSTALLATIONS</a:t>
            </a:r>
            <a:endParaRPr lang="ru-RU" sz="2400" b="1" dirty="0" smtClean="0"/>
          </a:p>
          <a:p>
            <a:r>
              <a:rPr lang="ru-RU" sz="2400" b="1" dirty="0" smtClean="0"/>
              <a:t>    </a:t>
            </a:r>
          </a:p>
          <a:p>
            <a:r>
              <a:rPr lang="en-US" sz="2400" dirty="0" smtClean="0"/>
              <a:t>	Gas </a:t>
            </a:r>
            <a:r>
              <a:rPr lang="en-US" sz="2400" dirty="0"/>
              <a:t>turbine units (GTU) can be used at thermal power plants.</a:t>
            </a:r>
            <a:endParaRPr lang="ru-RU" sz="2400" dirty="0"/>
          </a:p>
          <a:p>
            <a:r>
              <a:rPr lang="en-US" sz="2400" dirty="0" smtClean="0"/>
              <a:t>	</a:t>
            </a:r>
          </a:p>
          <a:p>
            <a:r>
              <a:rPr lang="en-US" sz="2400" dirty="0"/>
              <a:t>	</a:t>
            </a:r>
            <a:r>
              <a:rPr lang="en-US" sz="2400" dirty="0" smtClean="0"/>
              <a:t>Dignities</a:t>
            </a:r>
            <a:r>
              <a:rPr lang="en-US" sz="2400" dirty="0"/>
              <a:t>:</a:t>
            </a:r>
            <a:endParaRPr lang="ru-RU" sz="2400" dirty="0"/>
          </a:p>
          <a:p>
            <a:r>
              <a:rPr lang="en-US" sz="2400" dirty="0"/>
              <a:t>1. Gas turbines are more compact than steam turbines.</a:t>
            </a:r>
            <a:endParaRPr lang="ru-RU" sz="2400" dirty="0"/>
          </a:p>
          <a:p>
            <a:r>
              <a:rPr lang="en-US" sz="2400" dirty="0"/>
              <a:t>2. High maneuverability, start time: 1.5-2 min, easy to start, stop, adjustable.</a:t>
            </a:r>
            <a:endParaRPr lang="ru-RU" sz="2400" dirty="0"/>
          </a:p>
          <a:p>
            <a:r>
              <a:rPr lang="en-US" sz="2400" dirty="0" smtClean="0"/>
              <a:t>	</a:t>
            </a:r>
          </a:p>
          <a:p>
            <a:r>
              <a:rPr lang="en-US" sz="2400" dirty="0" smtClean="0"/>
              <a:t>	In </a:t>
            </a:r>
            <a:r>
              <a:rPr lang="en-US" sz="2400" dirty="0"/>
              <a:t>GTU, the working fluid is a mixture of fuel combustion products with air or heated air at high pressure and high temperature.</a:t>
            </a:r>
            <a:endParaRPr lang="ru-RU" sz="2400" dirty="0"/>
          </a:p>
          <a:p>
            <a:r>
              <a:rPr lang="en-US" sz="2400" dirty="0" smtClean="0"/>
              <a:t>	The </a:t>
            </a:r>
            <a:r>
              <a:rPr lang="en-US" sz="2400" dirty="0"/>
              <a:t>efficiency of GTU with a capacity of 100 MW reaches 31-32%.</a:t>
            </a:r>
            <a:endParaRPr lang="ru-RU" sz="2400" dirty="0"/>
          </a:p>
          <a:p>
            <a:r>
              <a:rPr lang="en-US" sz="2400" dirty="0" smtClean="0"/>
              <a:t>	The </a:t>
            </a:r>
            <a:r>
              <a:rPr lang="en-US" sz="2400" dirty="0"/>
              <a:t>following transformations are carried out in the GTU: The thermal energy of the gases is converted into the kinetic energy of the turbine rotor rotation, and then into electrical energy</a:t>
            </a:r>
            <a:endParaRPr lang="ru-RU" sz="2400" dirty="0"/>
          </a:p>
        </p:txBody>
      </p:sp>
    </p:spTree>
    <p:extLst>
      <p:ext uri="{BB962C8B-B14F-4D97-AF65-F5344CB8AC3E}">
        <p14:creationId xmlns:p14="http://schemas.microsoft.com/office/powerpoint/2010/main" val="298641135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8" name="Rectangle 3"/>
          <p:cNvSpPr>
            <a:spLocks noChangeArrowheads="1"/>
          </p:cNvSpPr>
          <p:nvPr/>
        </p:nvSpPr>
        <p:spPr bwMode="auto">
          <a:xfrm>
            <a:off x="7208196" y="1006581"/>
            <a:ext cx="4491988" cy="4247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just">
              <a:lnSpc>
                <a:spcPct val="90000"/>
              </a:lnSpc>
            </a:pPr>
            <a:r>
              <a:rPr lang="en-US" sz="2400" dirty="0" smtClean="0"/>
              <a:t>Gas turbine module in the section</a:t>
            </a:r>
            <a:endParaRPr lang="ru-RU" sz="2400" dirty="0"/>
          </a:p>
        </p:txBody>
      </p:sp>
      <p:cxnSp>
        <p:nvCxnSpPr>
          <p:cNvPr id="9" name="Прямая соединительная линия 8"/>
          <p:cNvCxnSpPr/>
          <p:nvPr/>
        </p:nvCxnSpPr>
        <p:spPr>
          <a:xfrm>
            <a:off x="1762897" y="659215"/>
            <a:ext cx="10017211" cy="49505"/>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sp>
        <p:nvSpPr>
          <p:cNvPr id="13" name="Заголовок 3"/>
          <p:cNvSpPr txBox="1">
            <a:spLocks/>
          </p:cNvSpPr>
          <p:nvPr/>
        </p:nvSpPr>
        <p:spPr>
          <a:xfrm>
            <a:off x="9032416" y="193579"/>
            <a:ext cx="3033036" cy="415678"/>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fontAlgn="t"/>
            <a:r>
              <a:rPr lang="en-US" sz="1400" b="1" dirty="0" smtClean="0"/>
              <a:t>INVESTMENT DESIGN INNOVATION</a:t>
            </a:r>
            <a:r>
              <a:rPr lang="ru-RU" sz="1400" b="1" dirty="0" smtClean="0"/>
              <a:t> </a:t>
            </a:r>
            <a:r>
              <a:rPr lang="en-US" sz="1400" b="1" dirty="0" smtClean="0"/>
              <a:t> IN </a:t>
            </a:r>
            <a:endParaRPr lang="ru-RU" sz="1400" b="1" dirty="0" smtClean="0"/>
          </a:p>
          <a:p>
            <a:pPr algn="l" fontAlgn="t"/>
            <a:r>
              <a:rPr lang="en-US" sz="1400" b="1" dirty="0" smtClean="0"/>
              <a:t>THE ENERGY SYSTEM</a:t>
            </a:r>
            <a:endParaRPr lang="ru-RU" sz="1400" dirty="0"/>
          </a:p>
        </p:txBody>
      </p:sp>
      <p:sp>
        <p:nvSpPr>
          <p:cNvPr id="14" name="Прямоугольник 13"/>
          <p:cNvSpPr/>
          <p:nvPr/>
        </p:nvSpPr>
        <p:spPr>
          <a:xfrm>
            <a:off x="1762897" y="111016"/>
            <a:ext cx="2371358" cy="523220"/>
          </a:xfrm>
          <a:prstGeom prst="rect">
            <a:avLst/>
          </a:prstGeom>
        </p:spPr>
        <p:txBody>
          <a:bodyPr wrap="square">
            <a:spAutoFit/>
          </a:bodyPr>
          <a:lstStyle/>
          <a:p>
            <a:r>
              <a:rPr lang="en-US" sz="1400" b="1" dirty="0"/>
              <a:t>Energy investment objects </a:t>
            </a:r>
            <a:endParaRPr lang="ru-RU" sz="1400" b="1" dirty="0" smtClean="0"/>
          </a:p>
          <a:p>
            <a:r>
              <a:rPr lang="en-US" sz="1400" b="1" dirty="0" smtClean="0"/>
              <a:t>Topic 12</a:t>
            </a:r>
            <a:r>
              <a:rPr lang="en-US" sz="1400" b="1" dirty="0"/>
              <a:t>. Traditional energy.</a:t>
            </a:r>
            <a:endParaRPr lang="ru-RU" sz="1400" b="1" dirty="0"/>
          </a:p>
        </p:txBody>
      </p:sp>
      <p:pic>
        <p:nvPicPr>
          <p:cNvPr id="2" name="Рисунок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24942" y="735240"/>
            <a:ext cx="4098036" cy="2930888"/>
          </a:xfrm>
          <a:prstGeom prst="rect">
            <a:avLst/>
          </a:prstGeom>
          <a:ln>
            <a:noFill/>
          </a:ln>
          <a:effectLst>
            <a:outerShdw blurRad="190500" algn="tl" rotWithShape="0">
              <a:srgbClr val="000000">
                <a:alpha val="70000"/>
              </a:srgbClr>
            </a:outerShdw>
          </a:effectLst>
        </p:spPr>
      </p:pic>
      <p:pic>
        <p:nvPicPr>
          <p:cNvPr id="3" name="Рисунок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67336" y="2316792"/>
            <a:ext cx="5925240" cy="4443931"/>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59064276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cxnSp>
        <p:nvCxnSpPr>
          <p:cNvPr id="9" name="Прямая соединительная линия 8"/>
          <p:cNvCxnSpPr/>
          <p:nvPr/>
        </p:nvCxnSpPr>
        <p:spPr>
          <a:xfrm>
            <a:off x="1762897" y="659215"/>
            <a:ext cx="10017211" cy="49505"/>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sp>
        <p:nvSpPr>
          <p:cNvPr id="13" name="Заголовок 3"/>
          <p:cNvSpPr txBox="1">
            <a:spLocks/>
          </p:cNvSpPr>
          <p:nvPr/>
        </p:nvSpPr>
        <p:spPr>
          <a:xfrm>
            <a:off x="9032416" y="193579"/>
            <a:ext cx="3033036" cy="415678"/>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fontAlgn="t"/>
            <a:r>
              <a:rPr lang="en-US" sz="1400" b="1" dirty="0" smtClean="0"/>
              <a:t>INVESTMENT DESIGN INNOVATION</a:t>
            </a:r>
            <a:r>
              <a:rPr lang="ru-RU" sz="1400" b="1" dirty="0" smtClean="0"/>
              <a:t> </a:t>
            </a:r>
            <a:r>
              <a:rPr lang="en-US" sz="1400" b="1" dirty="0" smtClean="0"/>
              <a:t> IN </a:t>
            </a:r>
            <a:endParaRPr lang="ru-RU" sz="1400" b="1" dirty="0" smtClean="0"/>
          </a:p>
          <a:p>
            <a:pPr algn="l" fontAlgn="t"/>
            <a:r>
              <a:rPr lang="en-US" sz="1400" b="1" dirty="0" smtClean="0"/>
              <a:t>THE ENERGY SYSTEM</a:t>
            </a:r>
            <a:endParaRPr lang="ru-RU" sz="1400" dirty="0"/>
          </a:p>
        </p:txBody>
      </p:sp>
      <p:sp>
        <p:nvSpPr>
          <p:cNvPr id="14" name="Прямоугольник 13"/>
          <p:cNvSpPr/>
          <p:nvPr/>
        </p:nvSpPr>
        <p:spPr>
          <a:xfrm>
            <a:off x="1762897" y="111016"/>
            <a:ext cx="2371358" cy="523220"/>
          </a:xfrm>
          <a:prstGeom prst="rect">
            <a:avLst/>
          </a:prstGeom>
        </p:spPr>
        <p:txBody>
          <a:bodyPr wrap="square">
            <a:spAutoFit/>
          </a:bodyPr>
          <a:lstStyle/>
          <a:p>
            <a:r>
              <a:rPr lang="en-US" sz="1400" b="1" dirty="0"/>
              <a:t>Energy investment objects </a:t>
            </a:r>
            <a:endParaRPr lang="ru-RU" sz="1400" b="1" dirty="0" smtClean="0"/>
          </a:p>
          <a:p>
            <a:r>
              <a:rPr lang="en-US" sz="1400" b="1" dirty="0" smtClean="0"/>
              <a:t>Topic 12</a:t>
            </a:r>
            <a:r>
              <a:rPr lang="en-US" sz="1400" b="1" dirty="0"/>
              <a:t>. Traditional energy.</a:t>
            </a:r>
            <a:endParaRPr lang="ru-RU" sz="1400" b="1" dirty="0"/>
          </a:p>
        </p:txBody>
      </p:sp>
      <p:sp>
        <p:nvSpPr>
          <p:cNvPr id="6" name="Rectangle 3"/>
          <p:cNvSpPr>
            <a:spLocks noChangeArrowheads="1"/>
          </p:cNvSpPr>
          <p:nvPr/>
        </p:nvSpPr>
        <p:spPr bwMode="auto">
          <a:xfrm>
            <a:off x="2687025" y="841193"/>
            <a:ext cx="3334395" cy="4247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just">
              <a:lnSpc>
                <a:spcPct val="90000"/>
              </a:lnSpc>
            </a:pPr>
            <a:r>
              <a:rPr lang="en-US" sz="2400" dirty="0" smtClean="0"/>
              <a:t>Gas </a:t>
            </a:r>
            <a:r>
              <a:rPr lang="en-US" sz="2400" dirty="0"/>
              <a:t>turbine units (GTU) </a:t>
            </a:r>
            <a:endParaRPr lang="ru-RU" sz="2400" dirty="0"/>
          </a:p>
        </p:txBody>
      </p:sp>
      <p:pic>
        <p:nvPicPr>
          <p:cNvPr id="2" name="Рисунок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08508" y="1265925"/>
            <a:ext cx="5498998" cy="3270879"/>
          </a:xfrm>
          <a:prstGeom prst="rect">
            <a:avLst/>
          </a:prstGeom>
        </p:spPr>
      </p:pic>
      <p:sp>
        <p:nvSpPr>
          <p:cNvPr id="10" name="Rectangle 3"/>
          <p:cNvSpPr>
            <a:spLocks noChangeArrowheads="1"/>
          </p:cNvSpPr>
          <p:nvPr/>
        </p:nvSpPr>
        <p:spPr bwMode="auto">
          <a:xfrm>
            <a:off x="8186023" y="1053559"/>
            <a:ext cx="3796941" cy="378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just"/>
            <a:r>
              <a:rPr lang="ru-RU" sz="2400" dirty="0" smtClean="0"/>
              <a:t>	</a:t>
            </a:r>
            <a:r>
              <a:rPr lang="en-US" sz="2400" dirty="0" smtClean="0"/>
              <a:t>The </a:t>
            </a:r>
            <a:r>
              <a:rPr lang="en-US" sz="2400" dirty="0"/>
              <a:t>combustion chamber is supplied with liquid or gaseous fuel and air. The high-pressure gases </a:t>
            </a:r>
            <a:endParaRPr lang="ru-RU" sz="2400" dirty="0"/>
          </a:p>
          <a:p>
            <a:pPr algn="just"/>
            <a:r>
              <a:rPr lang="en-US" sz="2400" dirty="0"/>
              <a:t>formed in it at t-750-770C are directed to the working blades of the turbine. The turbine rotates an electric generator that generates electricity, and a </a:t>
            </a:r>
            <a:r>
              <a:rPr lang="en-US" sz="2400" dirty="0" smtClean="0"/>
              <a:t>compressor</a:t>
            </a:r>
            <a:endParaRPr lang="ru-RU" sz="2400" dirty="0"/>
          </a:p>
        </p:txBody>
      </p:sp>
      <p:sp>
        <p:nvSpPr>
          <p:cNvPr id="11" name="Rectangle 3"/>
          <p:cNvSpPr>
            <a:spLocks noChangeArrowheads="1"/>
          </p:cNvSpPr>
          <p:nvPr/>
        </p:nvSpPr>
        <p:spPr bwMode="auto">
          <a:xfrm>
            <a:off x="2417922" y="4839211"/>
            <a:ext cx="9371600"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just"/>
            <a:r>
              <a:rPr lang="en-US" sz="2400" dirty="0" smtClean="0"/>
              <a:t>that </a:t>
            </a:r>
            <a:r>
              <a:rPr lang="en-US" sz="2400" dirty="0"/>
              <a:t>serves to supply pressurized air to the combustion chamber. The compressed air in the compressor is heated in the regenerator by the combustible gases used in the turbine before being fed to the combustion chamber. Heating the air allows you to increase the efficiency of fuel combustion in the combustion chamber.</a:t>
            </a:r>
            <a:endParaRPr lang="ru-RU" sz="2400" dirty="0"/>
          </a:p>
        </p:txBody>
      </p:sp>
    </p:spTree>
    <p:extLst>
      <p:ext uri="{BB962C8B-B14F-4D97-AF65-F5344CB8AC3E}">
        <p14:creationId xmlns:p14="http://schemas.microsoft.com/office/powerpoint/2010/main" val="229677946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2000"/>
            <a:lum/>
          </a:blip>
          <a:srcRect/>
          <a:stretch>
            <a:fillRect l="-1000" r="-1000"/>
          </a:stretch>
        </a:blipFill>
        <a:effectLst/>
      </p:bgPr>
    </p:bg>
    <p:spTree>
      <p:nvGrpSpPr>
        <p:cNvPr id="1" name=""/>
        <p:cNvGrpSpPr/>
        <p:nvPr/>
      </p:nvGrpSpPr>
      <p:grpSpPr>
        <a:xfrm>
          <a:off x="0" y="0"/>
          <a:ext cx="0" cy="0"/>
          <a:chOff x="0" y="0"/>
          <a:chExt cx="0" cy="0"/>
        </a:xfrm>
      </p:grpSpPr>
      <p:sp>
        <p:nvSpPr>
          <p:cNvPr id="11" name="Заголовок 3"/>
          <p:cNvSpPr>
            <a:spLocks noGrp="1"/>
          </p:cNvSpPr>
          <p:nvPr>
            <p:ph type="ctrTitle"/>
          </p:nvPr>
        </p:nvSpPr>
        <p:spPr>
          <a:xfrm>
            <a:off x="3356043" y="81968"/>
            <a:ext cx="8764620" cy="475946"/>
          </a:xfrm>
        </p:spPr>
        <p:txBody>
          <a:bodyPr>
            <a:noAutofit/>
          </a:bodyPr>
          <a:lstStyle/>
          <a:p>
            <a:pPr fontAlgn="t"/>
            <a:r>
              <a:rPr lang="en-US" sz="2800" b="1" dirty="0" smtClean="0">
                <a:solidFill>
                  <a:schemeClr val="accent5">
                    <a:lumMod val="50000"/>
                  </a:schemeClr>
                </a:solidFill>
              </a:rPr>
              <a:t>INVESTMENT DESIGN INNOVATION</a:t>
            </a:r>
            <a:r>
              <a:rPr lang="ru-RU" sz="2800" b="1" dirty="0" smtClean="0">
                <a:solidFill>
                  <a:schemeClr val="accent5">
                    <a:lumMod val="50000"/>
                  </a:schemeClr>
                </a:solidFill>
              </a:rPr>
              <a:t> </a:t>
            </a:r>
            <a:r>
              <a:rPr lang="en-US" sz="2800" b="1" dirty="0" smtClean="0">
                <a:solidFill>
                  <a:schemeClr val="accent5">
                    <a:lumMod val="50000"/>
                  </a:schemeClr>
                </a:solidFill>
              </a:rPr>
              <a:t> IN THE ENERGY SYSTEM</a:t>
            </a:r>
            <a:endParaRPr lang="ru-RU" sz="2800" dirty="0">
              <a:solidFill>
                <a:schemeClr val="accent5">
                  <a:lumMod val="50000"/>
                </a:schemeClr>
              </a:solidFill>
            </a:endParaRPr>
          </a:p>
        </p:txBody>
      </p:sp>
      <p:cxnSp>
        <p:nvCxnSpPr>
          <p:cNvPr id="12" name="Прямая соединительная линия 11"/>
          <p:cNvCxnSpPr/>
          <p:nvPr/>
        </p:nvCxnSpPr>
        <p:spPr>
          <a:xfrm>
            <a:off x="2869863" y="571485"/>
            <a:ext cx="9163251" cy="38501"/>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sp>
        <p:nvSpPr>
          <p:cNvPr id="13" name="Rectangle 3"/>
          <p:cNvSpPr>
            <a:spLocks noChangeArrowheads="1"/>
          </p:cNvSpPr>
          <p:nvPr/>
        </p:nvSpPr>
        <p:spPr bwMode="auto">
          <a:xfrm>
            <a:off x="739303" y="893366"/>
            <a:ext cx="523348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sz="2400" b="1" dirty="0" smtClean="0"/>
              <a:t>ENERGY INVESTMENT OBJECTS </a:t>
            </a:r>
            <a:endParaRPr lang="ru-RU" sz="2400" b="1" dirty="0" smtClean="0"/>
          </a:p>
          <a:p>
            <a:r>
              <a:rPr lang="en-US" sz="2400" b="1" dirty="0" smtClean="0"/>
              <a:t>Topic 1</a:t>
            </a:r>
            <a:r>
              <a:rPr lang="ru-RU" sz="2400" b="1" dirty="0"/>
              <a:t>2</a:t>
            </a:r>
            <a:r>
              <a:rPr lang="en-US" sz="2400" b="1" dirty="0"/>
              <a:t>. </a:t>
            </a:r>
            <a:r>
              <a:rPr lang="en-US" sz="2400" b="1" dirty="0" smtClean="0"/>
              <a:t>TRADITIONAL ENERGY.</a:t>
            </a:r>
            <a:endParaRPr lang="ru-RU" sz="2400" b="1" dirty="0" smtClean="0"/>
          </a:p>
        </p:txBody>
      </p:sp>
      <p:sp>
        <p:nvSpPr>
          <p:cNvPr id="5" name="Rectangle 3"/>
          <p:cNvSpPr>
            <a:spLocks noChangeArrowheads="1"/>
          </p:cNvSpPr>
          <p:nvPr/>
        </p:nvSpPr>
        <p:spPr bwMode="auto">
          <a:xfrm>
            <a:off x="547181" y="2114748"/>
            <a:ext cx="5617723" cy="3416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sz="2400" b="1" dirty="0" smtClean="0"/>
              <a:t>1</a:t>
            </a:r>
            <a:r>
              <a:rPr lang="ru-RU" sz="2400" b="1" dirty="0"/>
              <a:t>2</a:t>
            </a:r>
            <a:r>
              <a:rPr lang="en-US" sz="2400" b="1" dirty="0"/>
              <a:t>.1. Basic definitions and terminology</a:t>
            </a:r>
            <a:endParaRPr lang="ru-RU" sz="2400" dirty="0"/>
          </a:p>
          <a:p>
            <a:r>
              <a:rPr lang="en-US" sz="2400" b="1" dirty="0"/>
              <a:t>1</a:t>
            </a:r>
            <a:r>
              <a:rPr lang="ru-RU" sz="2400" b="1" dirty="0"/>
              <a:t>2</a:t>
            </a:r>
            <a:r>
              <a:rPr lang="en-US" sz="2400" b="1" dirty="0"/>
              <a:t>.2. Production of electric energy. TPP and CHPP</a:t>
            </a:r>
            <a:endParaRPr lang="ru-RU" sz="2400" dirty="0"/>
          </a:p>
          <a:p>
            <a:r>
              <a:rPr lang="en-US" sz="2400" b="1" dirty="0"/>
              <a:t>1</a:t>
            </a:r>
            <a:r>
              <a:rPr lang="ru-RU" sz="2400" b="1" dirty="0"/>
              <a:t>2</a:t>
            </a:r>
            <a:r>
              <a:rPr lang="en-US" sz="2400" b="1" dirty="0"/>
              <a:t>.</a:t>
            </a:r>
            <a:r>
              <a:rPr lang="ru-RU" sz="2400" b="1" dirty="0"/>
              <a:t>3</a:t>
            </a:r>
            <a:r>
              <a:rPr lang="en-US" sz="2400" b="1" dirty="0"/>
              <a:t>. Hydroelectric power plants, Hydraulic accumulators</a:t>
            </a:r>
            <a:endParaRPr lang="ru-RU" sz="2400" dirty="0"/>
          </a:p>
          <a:p>
            <a:r>
              <a:rPr lang="en-US" sz="2400" b="1" dirty="0"/>
              <a:t>12.4 Gas turbine installations</a:t>
            </a:r>
            <a:endParaRPr lang="ru-RU" sz="2400" dirty="0"/>
          </a:p>
          <a:p>
            <a:r>
              <a:rPr lang="en-US" sz="2400" b="1" dirty="0"/>
              <a:t>1</a:t>
            </a:r>
            <a:r>
              <a:rPr lang="ru-RU" sz="2400" b="1" dirty="0"/>
              <a:t>2</a:t>
            </a:r>
            <a:r>
              <a:rPr lang="en-US" sz="2400" b="1" dirty="0" smtClean="0"/>
              <a:t>.</a:t>
            </a:r>
            <a:r>
              <a:rPr lang="ru-RU" sz="2400" b="1" dirty="0" smtClean="0"/>
              <a:t>5</a:t>
            </a:r>
            <a:r>
              <a:rPr lang="en-US" sz="2400" b="1" dirty="0" smtClean="0"/>
              <a:t>. </a:t>
            </a:r>
            <a:r>
              <a:rPr lang="en-US" sz="2400" b="1" dirty="0"/>
              <a:t>Voltage regulation</a:t>
            </a:r>
            <a:endParaRPr lang="ru-RU" sz="2400" dirty="0"/>
          </a:p>
          <a:p>
            <a:r>
              <a:rPr lang="en-US" sz="2400" b="1" dirty="0"/>
              <a:t>1</a:t>
            </a:r>
            <a:r>
              <a:rPr lang="ru-RU" sz="2400" b="1" dirty="0"/>
              <a:t>2</a:t>
            </a:r>
            <a:r>
              <a:rPr lang="en-US" sz="2400" b="1" dirty="0" smtClean="0"/>
              <a:t>.</a:t>
            </a:r>
            <a:r>
              <a:rPr lang="ru-RU" sz="2400" b="1" dirty="0" smtClean="0"/>
              <a:t>6</a:t>
            </a:r>
            <a:r>
              <a:rPr lang="en-US" sz="2400" b="1" dirty="0" smtClean="0"/>
              <a:t>. </a:t>
            </a:r>
            <a:r>
              <a:rPr lang="en-US" sz="2400" b="1" dirty="0"/>
              <a:t>Accounting of electric and thermal energy. Instrument accounting.</a:t>
            </a:r>
            <a:endParaRPr lang="ru-RU" sz="2400" b="1" dirty="0"/>
          </a:p>
        </p:txBody>
      </p:sp>
    </p:spTree>
    <p:extLst>
      <p:ext uri="{BB962C8B-B14F-4D97-AF65-F5344CB8AC3E}">
        <p14:creationId xmlns:p14="http://schemas.microsoft.com/office/powerpoint/2010/main" val="46622666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cxnSp>
        <p:nvCxnSpPr>
          <p:cNvPr id="9" name="Прямая соединительная линия 8"/>
          <p:cNvCxnSpPr/>
          <p:nvPr/>
        </p:nvCxnSpPr>
        <p:spPr>
          <a:xfrm>
            <a:off x="1762897" y="659215"/>
            <a:ext cx="10017211" cy="49505"/>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sp>
        <p:nvSpPr>
          <p:cNvPr id="13" name="Заголовок 3"/>
          <p:cNvSpPr txBox="1">
            <a:spLocks/>
          </p:cNvSpPr>
          <p:nvPr/>
        </p:nvSpPr>
        <p:spPr>
          <a:xfrm>
            <a:off x="9032416" y="193579"/>
            <a:ext cx="3033036" cy="415678"/>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fontAlgn="t"/>
            <a:r>
              <a:rPr lang="en-US" sz="1400" b="1" dirty="0" smtClean="0"/>
              <a:t>INVESTMENT DESIGN INNOVATION</a:t>
            </a:r>
            <a:r>
              <a:rPr lang="ru-RU" sz="1400" b="1" dirty="0" smtClean="0"/>
              <a:t> </a:t>
            </a:r>
            <a:r>
              <a:rPr lang="en-US" sz="1400" b="1" dirty="0" smtClean="0"/>
              <a:t> IN </a:t>
            </a:r>
            <a:endParaRPr lang="ru-RU" sz="1400" b="1" dirty="0" smtClean="0"/>
          </a:p>
          <a:p>
            <a:pPr algn="l" fontAlgn="t"/>
            <a:r>
              <a:rPr lang="en-US" sz="1400" b="1" dirty="0" smtClean="0"/>
              <a:t>THE ENERGY SYSTEM</a:t>
            </a:r>
            <a:endParaRPr lang="ru-RU" sz="1400" dirty="0"/>
          </a:p>
        </p:txBody>
      </p:sp>
      <p:sp>
        <p:nvSpPr>
          <p:cNvPr id="14" name="Прямоугольник 13"/>
          <p:cNvSpPr/>
          <p:nvPr/>
        </p:nvSpPr>
        <p:spPr>
          <a:xfrm>
            <a:off x="1762897" y="111016"/>
            <a:ext cx="2371358" cy="523220"/>
          </a:xfrm>
          <a:prstGeom prst="rect">
            <a:avLst/>
          </a:prstGeom>
        </p:spPr>
        <p:txBody>
          <a:bodyPr wrap="square">
            <a:spAutoFit/>
          </a:bodyPr>
          <a:lstStyle/>
          <a:p>
            <a:r>
              <a:rPr lang="en-US" sz="1400" b="1" dirty="0"/>
              <a:t>Energy investment objects </a:t>
            </a:r>
            <a:endParaRPr lang="ru-RU" sz="1400" b="1" dirty="0" smtClean="0"/>
          </a:p>
          <a:p>
            <a:r>
              <a:rPr lang="en-US" sz="1400" b="1" dirty="0" smtClean="0"/>
              <a:t>Topic 12</a:t>
            </a:r>
            <a:r>
              <a:rPr lang="en-US" sz="1400" b="1" dirty="0"/>
              <a:t>. Traditional energy.</a:t>
            </a:r>
            <a:endParaRPr lang="ru-RU" sz="1400" b="1" dirty="0"/>
          </a:p>
        </p:txBody>
      </p:sp>
      <p:sp>
        <p:nvSpPr>
          <p:cNvPr id="6" name="Rectangle 3"/>
          <p:cNvSpPr>
            <a:spLocks noChangeArrowheads="1"/>
          </p:cNvSpPr>
          <p:nvPr/>
        </p:nvSpPr>
        <p:spPr bwMode="auto">
          <a:xfrm>
            <a:off x="3319322" y="928087"/>
            <a:ext cx="3334395" cy="4247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just">
              <a:lnSpc>
                <a:spcPct val="90000"/>
              </a:lnSpc>
            </a:pPr>
            <a:r>
              <a:rPr lang="en-US" sz="2400" b="1" dirty="0"/>
              <a:t>SGU(steam-gas unit)</a:t>
            </a:r>
            <a:endParaRPr lang="ru-RU" sz="2400" dirty="0"/>
          </a:p>
        </p:txBody>
      </p:sp>
      <p:pic>
        <p:nvPicPr>
          <p:cNvPr id="4" name="Рисунок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15658" y="1671649"/>
            <a:ext cx="9320179" cy="4565564"/>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67501898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cxnSp>
        <p:nvCxnSpPr>
          <p:cNvPr id="9" name="Прямая соединительная линия 8"/>
          <p:cNvCxnSpPr/>
          <p:nvPr/>
        </p:nvCxnSpPr>
        <p:spPr>
          <a:xfrm>
            <a:off x="1762897" y="659215"/>
            <a:ext cx="10017211" cy="49505"/>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sp>
        <p:nvSpPr>
          <p:cNvPr id="13" name="Заголовок 3"/>
          <p:cNvSpPr txBox="1">
            <a:spLocks/>
          </p:cNvSpPr>
          <p:nvPr/>
        </p:nvSpPr>
        <p:spPr>
          <a:xfrm>
            <a:off x="9032416" y="193579"/>
            <a:ext cx="3033036" cy="415678"/>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fontAlgn="t"/>
            <a:r>
              <a:rPr lang="en-US" sz="1400" b="1" dirty="0" smtClean="0"/>
              <a:t>INVESTMENT DESIGN INNOVATION</a:t>
            </a:r>
            <a:r>
              <a:rPr lang="ru-RU" sz="1400" b="1" dirty="0" smtClean="0"/>
              <a:t> </a:t>
            </a:r>
            <a:r>
              <a:rPr lang="en-US" sz="1400" b="1" dirty="0" smtClean="0"/>
              <a:t> IN </a:t>
            </a:r>
            <a:endParaRPr lang="ru-RU" sz="1400" b="1" dirty="0" smtClean="0"/>
          </a:p>
          <a:p>
            <a:pPr algn="l" fontAlgn="t"/>
            <a:r>
              <a:rPr lang="en-US" sz="1400" b="1" dirty="0" smtClean="0"/>
              <a:t>THE ENERGY SYSTEM</a:t>
            </a:r>
            <a:endParaRPr lang="ru-RU" sz="1400" dirty="0"/>
          </a:p>
        </p:txBody>
      </p:sp>
      <p:sp>
        <p:nvSpPr>
          <p:cNvPr id="14" name="Прямоугольник 13"/>
          <p:cNvSpPr/>
          <p:nvPr/>
        </p:nvSpPr>
        <p:spPr>
          <a:xfrm>
            <a:off x="1762897" y="111016"/>
            <a:ext cx="2371358" cy="523220"/>
          </a:xfrm>
          <a:prstGeom prst="rect">
            <a:avLst/>
          </a:prstGeom>
        </p:spPr>
        <p:txBody>
          <a:bodyPr wrap="square">
            <a:spAutoFit/>
          </a:bodyPr>
          <a:lstStyle/>
          <a:p>
            <a:r>
              <a:rPr lang="en-US" sz="1400" b="1" dirty="0"/>
              <a:t>Energy investment objects </a:t>
            </a:r>
            <a:endParaRPr lang="ru-RU" sz="1400" b="1" dirty="0" smtClean="0"/>
          </a:p>
          <a:p>
            <a:r>
              <a:rPr lang="en-US" sz="1400" b="1" dirty="0" smtClean="0"/>
              <a:t>Topic 12</a:t>
            </a:r>
            <a:r>
              <a:rPr lang="en-US" sz="1400" b="1" dirty="0"/>
              <a:t>. Traditional energy.</a:t>
            </a:r>
            <a:endParaRPr lang="ru-RU" sz="1400" b="1" dirty="0"/>
          </a:p>
        </p:txBody>
      </p:sp>
      <p:sp>
        <p:nvSpPr>
          <p:cNvPr id="11" name="Rectangle 3"/>
          <p:cNvSpPr>
            <a:spLocks noChangeArrowheads="1"/>
          </p:cNvSpPr>
          <p:nvPr/>
        </p:nvSpPr>
        <p:spPr bwMode="auto">
          <a:xfrm>
            <a:off x="2408508" y="1120435"/>
            <a:ext cx="9371600" cy="3046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ru-RU" sz="2400" dirty="0" smtClean="0"/>
              <a:t>	</a:t>
            </a:r>
            <a:r>
              <a:rPr lang="en-US" sz="2400" dirty="0" smtClean="0"/>
              <a:t>The </a:t>
            </a:r>
            <a:r>
              <a:rPr lang="en-US" sz="2400" dirty="0"/>
              <a:t>combined cycle gas plant is binary, because it uses two working bodies: steam and gas (gas - in the upper part of the plant, steam - in the lower).</a:t>
            </a:r>
            <a:endParaRPr lang="ru-RU" sz="2400" dirty="0"/>
          </a:p>
          <a:p>
            <a:r>
              <a:rPr lang="ru-RU" sz="2400" dirty="0" smtClean="0"/>
              <a:t>	</a:t>
            </a:r>
            <a:r>
              <a:rPr lang="en-US" sz="2400" dirty="0" smtClean="0"/>
              <a:t>To </a:t>
            </a:r>
            <a:r>
              <a:rPr lang="en-US" sz="2400" dirty="0"/>
              <a:t>increase the economic efficiency of the use of GTU for thermal power plants, combined-cycle plants are used: a combination of gas turbine and steam turbine plants. The combination of gas and steam turbine units so; that is the joint use of thermal energy. Obtained by burning fuel: increases the efficiency of the installation by 81%.</a:t>
            </a:r>
            <a:endParaRPr lang="ru-RU" sz="2400" dirty="0"/>
          </a:p>
        </p:txBody>
      </p:sp>
    </p:spTree>
    <p:extLst>
      <p:ext uri="{BB962C8B-B14F-4D97-AF65-F5344CB8AC3E}">
        <p14:creationId xmlns:p14="http://schemas.microsoft.com/office/powerpoint/2010/main" val="404927239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cxnSp>
        <p:nvCxnSpPr>
          <p:cNvPr id="9" name="Прямая соединительная линия 8"/>
          <p:cNvCxnSpPr/>
          <p:nvPr/>
        </p:nvCxnSpPr>
        <p:spPr>
          <a:xfrm>
            <a:off x="1762897" y="659215"/>
            <a:ext cx="10017211" cy="49505"/>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sp>
        <p:nvSpPr>
          <p:cNvPr id="13" name="Заголовок 3"/>
          <p:cNvSpPr txBox="1">
            <a:spLocks/>
          </p:cNvSpPr>
          <p:nvPr/>
        </p:nvSpPr>
        <p:spPr>
          <a:xfrm>
            <a:off x="9032416" y="193579"/>
            <a:ext cx="3033036" cy="415678"/>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fontAlgn="t"/>
            <a:r>
              <a:rPr lang="en-US" sz="1400" b="1" dirty="0" smtClean="0"/>
              <a:t>INVESTMENT DESIGN INNOVATION</a:t>
            </a:r>
            <a:r>
              <a:rPr lang="ru-RU" sz="1400" b="1" dirty="0" smtClean="0"/>
              <a:t> </a:t>
            </a:r>
            <a:r>
              <a:rPr lang="en-US" sz="1400" b="1" dirty="0" smtClean="0"/>
              <a:t> IN </a:t>
            </a:r>
            <a:endParaRPr lang="ru-RU" sz="1400" b="1" dirty="0" smtClean="0"/>
          </a:p>
          <a:p>
            <a:pPr algn="l" fontAlgn="t"/>
            <a:r>
              <a:rPr lang="en-US" sz="1400" b="1" dirty="0" smtClean="0"/>
              <a:t>THE ENERGY SYSTEM</a:t>
            </a:r>
            <a:endParaRPr lang="ru-RU" sz="1400" dirty="0"/>
          </a:p>
        </p:txBody>
      </p:sp>
      <p:sp>
        <p:nvSpPr>
          <p:cNvPr id="14" name="Прямоугольник 13"/>
          <p:cNvSpPr/>
          <p:nvPr/>
        </p:nvSpPr>
        <p:spPr>
          <a:xfrm>
            <a:off x="1762897" y="111016"/>
            <a:ext cx="2371358" cy="523220"/>
          </a:xfrm>
          <a:prstGeom prst="rect">
            <a:avLst/>
          </a:prstGeom>
        </p:spPr>
        <p:txBody>
          <a:bodyPr wrap="square">
            <a:spAutoFit/>
          </a:bodyPr>
          <a:lstStyle/>
          <a:p>
            <a:r>
              <a:rPr lang="en-US" sz="1400" b="1" dirty="0"/>
              <a:t>Energy investment objects </a:t>
            </a:r>
            <a:endParaRPr lang="ru-RU" sz="1400" b="1" dirty="0" smtClean="0"/>
          </a:p>
          <a:p>
            <a:r>
              <a:rPr lang="en-US" sz="1400" b="1" dirty="0" smtClean="0"/>
              <a:t>Topic 12</a:t>
            </a:r>
            <a:r>
              <a:rPr lang="en-US" sz="1400" b="1" dirty="0"/>
              <a:t>. Traditional energy.</a:t>
            </a:r>
            <a:endParaRPr lang="ru-RU" sz="1400" b="1" dirty="0"/>
          </a:p>
        </p:txBody>
      </p:sp>
      <p:sp>
        <p:nvSpPr>
          <p:cNvPr id="11" name="Rectangle 3"/>
          <p:cNvSpPr>
            <a:spLocks noChangeArrowheads="1"/>
          </p:cNvSpPr>
          <p:nvPr/>
        </p:nvSpPr>
        <p:spPr bwMode="auto">
          <a:xfrm>
            <a:off x="9426102" y="1226880"/>
            <a:ext cx="2639350" cy="378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sz="2400" dirty="0" smtClean="0"/>
              <a:t>The </a:t>
            </a:r>
            <a:r>
              <a:rPr lang="en-US" sz="2400" dirty="0"/>
              <a:t>economizer allows the exhaust gases in the turbine to be used for heating the feed water: this reduces fuel consumption and increases efficiency by up to 44%.</a:t>
            </a:r>
            <a:endParaRPr lang="ru-RU" sz="2400" dirty="0"/>
          </a:p>
        </p:txBody>
      </p:sp>
      <p:pic>
        <p:nvPicPr>
          <p:cNvPr id="2" name="Рисунок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14016" y="1125989"/>
            <a:ext cx="6546715" cy="5226173"/>
          </a:xfrm>
          <a:prstGeom prst="rect">
            <a:avLst/>
          </a:prstGeom>
          <a:solidFill>
            <a:srgbClr val="FFFFFF">
              <a:shade val="85000"/>
            </a:srgbClr>
          </a:solidFill>
          <a:ln w="190500" cap="rnd">
            <a:solidFill>
              <a:srgbClr val="FFFFFF"/>
            </a:solidFill>
          </a:ln>
          <a:effectLst>
            <a:outerShdw blurRad="36195" dist="12700" dir="11400000" algn="tl" rotWithShape="0">
              <a:srgbClr val="000000">
                <a:alpha val="33000"/>
              </a:srgbClr>
            </a:outerShdw>
          </a:effectLst>
          <a:scene3d>
            <a:camera prst="perspectiveContrastingLeftFacing">
              <a:rot lat="384008" lon="19801099" rev="21508926"/>
            </a:camera>
            <a:lightRig rig="soft" dir="t"/>
          </a:scene3d>
          <a:sp3d contourW="12700" prstMaterial="matte">
            <a:bevelT w="63500" h="50800"/>
            <a:contourClr>
              <a:srgbClr val="C0C0C0"/>
            </a:contourClr>
          </a:sp3d>
        </p:spPr>
      </p:pic>
    </p:spTree>
    <p:extLst>
      <p:ext uri="{BB962C8B-B14F-4D97-AF65-F5344CB8AC3E}">
        <p14:creationId xmlns:p14="http://schemas.microsoft.com/office/powerpoint/2010/main" val="391657289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cxnSp>
        <p:nvCxnSpPr>
          <p:cNvPr id="9" name="Прямая соединительная линия 8"/>
          <p:cNvCxnSpPr/>
          <p:nvPr/>
        </p:nvCxnSpPr>
        <p:spPr>
          <a:xfrm>
            <a:off x="1762897" y="659215"/>
            <a:ext cx="10017211" cy="49505"/>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sp>
        <p:nvSpPr>
          <p:cNvPr id="13" name="Заголовок 3"/>
          <p:cNvSpPr txBox="1">
            <a:spLocks/>
          </p:cNvSpPr>
          <p:nvPr/>
        </p:nvSpPr>
        <p:spPr>
          <a:xfrm>
            <a:off x="9032416" y="193579"/>
            <a:ext cx="3033036" cy="415678"/>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fontAlgn="t"/>
            <a:r>
              <a:rPr lang="en-US" sz="1400" b="1" dirty="0" smtClean="0"/>
              <a:t>INVESTMENT DESIGN INNOVATION</a:t>
            </a:r>
            <a:r>
              <a:rPr lang="ru-RU" sz="1400" b="1" dirty="0" smtClean="0"/>
              <a:t> </a:t>
            </a:r>
            <a:r>
              <a:rPr lang="en-US" sz="1400" b="1" dirty="0" smtClean="0"/>
              <a:t> IN </a:t>
            </a:r>
            <a:endParaRPr lang="ru-RU" sz="1400" b="1" dirty="0" smtClean="0"/>
          </a:p>
          <a:p>
            <a:pPr algn="l" fontAlgn="t"/>
            <a:r>
              <a:rPr lang="en-US" sz="1400" b="1" dirty="0" smtClean="0"/>
              <a:t>THE ENERGY SYSTEM</a:t>
            </a:r>
            <a:endParaRPr lang="ru-RU" sz="1400" dirty="0"/>
          </a:p>
        </p:txBody>
      </p:sp>
      <p:sp>
        <p:nvSpPr>
          <p:cNvPr id="14" name="Прямоугольник 13"/>
          <p:cNvSpPr/>
          <p:nvPr/>
        </p:nvSpPr>
        <p:spPr>
          <a:xfrm>
            <a:off x="1762897" y="111016"/>
            <a:ext cx="2371358" cy="523220"/>
          </a:xfrm>
          <a:prstGeom prst="rect">
            <a:avLst/>
          </a:prstGeom>
        </p:spPr>
        <p:txBody>
          <a:bodyPr wrap="square">
            <a:spAutoFit/>
          </a:bodyPr>
          <a:lstStyle/>
          <a:p>
            <a:r>
              <a:rPr lang="en-US" sz="1400" b="1" dirty="0"/>
              <a:t>Energy investment objects </a:t>
            </a:r>
            <a:endParaRPr lang="ru-RU" sz="1400" b="1" dirty="0" smtClean="0"/>
          </a:p>
          <a:p>
            <a:r>
              <a:rPr lang="en-US" sz="1400" b="1" dirty="0" smtClean="0"/>
              <a:t>Topic 12</a:t>
            </a:r>
            <a:r>
              <a:rPr lang="en-US" sz="1400" b="1" dirty="0"/>
              <a:t>. Traditional energy.</a:t>
            </a:r>
            <a:endParaRPr lang="ru-RU" sz="1400" b="1" dirty="0"/>
          </a:p>
        </p:txBody>
      </p:sp>
      <p:sp>
        <p:nvSpPr>
          <p:cNvPr id="11" name="Rectangle 3"/>
          <p:cNvSpPr>
            <a:spLocks noChangeArrowheads="1"/>
          </p:cNvSpPr>
          <p:nvPr/>
        </p:nvSpPr>
        <p:spPr bwMode="auto">
          <a:xfrm>
            <a:off x="2607013" y="1002984"/>
            <a:ext cx="9098516" cy="3416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just"/>
            <a:r>
              <a:rPr lang="en-US" sz="2400" dirty="0" smtClean="0"/>
              <a:t>	Air </a:t>
            </a:r>
            <a:r>
              <a:rPr lang="en-US" sz="2400" dirty="0"/>
              <a:t>from the atmosphere enters the compressor, where it is compressed adiabatically (without heat exchange with the environment with an increase in temperature) and is fed to the combustion chamber, where fuel is injected using a pump. In the combustion chamber, at constant pressure, the fuel is </a:t>
            </a:r>
            <a:r>
              <a:rPr lang="en-US" sz="2400" dirty="0" err="1"/>
              <a:t>gorenje</a:t>
            </a:r>
            <a:r>
              <a:rPr lang="en-US" sz="2400" dirty="0"/>
              <a:t>; the formed gases enter the gas turbine; work is performed: the spent combustible gases enter the heater, give part of the heat to heat the feed water, which enters the boiler. Further, steam is formed in the boiler from the feed water (p=</a:t>
            </a:r>
            <a:r>
              <a:rPr lang="en-US" sz="2400" dirty="0" err="1"/>
              <a:t>Const</a:t>
            </a:r>
            <a:r>
              <a:rPr lang="en-US" sz="2400" dirty="0"/>
              <a:t>).</a:t>
            </a:r>
            <a:endParaRPr lang="ru-RU" sz="2400" dirty="0"/>
          </a:p>
        </p:txBody>
      </p:sp>
    </p:spTree>
    <p:extLst>
      <p:ext uri="{BB962C8B-B14F-4D97-AF65-F5344CB8AC3E}">
        <p14:creationId xmlns:p14="http://schemas.microsoft.com/office/powerpoint/2010/main" val="233026973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5000"/>
            <a:lum/>
          </a:blip>
          <a:srcRect/>
          <a:stretch>
            <a:fillRect l="-1000" r="-1000"/>
          </a:stretch>
        </a:blipFill>
        <a:effectLst/>
      </p:bgPr>
    </p:bg>
    <p:spTree>
      <p:nvGrpSpPr>
        <p:cNvPr id="1" name=""/>
        <p:cNvGrpSpPr/>
        <p:nvPr/>
      </p:nvGrpSpPr>
      <p:grpSpPr>
        <a:xfrm>
          <a:off x="0" y="0"/>
          <a:ext cx="0" cy="0"/>
          <a:chOff x="0" y="0"/>
          <a:chExt cx="0" cy="0"/>
        </a:xfrm>
      </p:grpSpPr>
      <p:sp>
        <p:nvSpPr>
          <p:cNvPr id="11" name="Заголовок 3"/>
          <p:cNvSpPr>
            <a:spLocks noGrp="1"/>
          </p:cNvSpPr>
          <p:nvPr>
            <p:ph type="ctrTitle"/>
          </p:nvPr>
        </p:nvSpPr>
        <p:spPr>
          <a:xfrm>
            <a:off x="3356043" y="81968"/>
            <a:ext cx="8764620" cy="475946"/>
          </a:xfrm>
        </p:spPr>
        <p:txBody>
          <a:bodyPr>
            <a:noAutofit/>
          </a:bodyPr>
          <a:lstStyle/>
          <a:p>
            <a:pPr fontAlgn="t"/>
            <a:r>
              <a:rPr lang="en-US" sz="2800" b="1" dirty="0" smtClean="0">
                <a:solidFill>
                  <a:schemeClr val="accent5">
                    <a:lumMod val="50000"/>
                  </a:schemeClr>
                </a:solidFill>
              </a:rPr>
              <a:t>INVESTMENT DESIGN INNOVATION</a:t>
            </a:r>
            <a:r>
              <a:rPr lang="ru-RU" sz="2800" b="1" dirty="0" smtClean="0">
                <a:solidFill>
                  <a:schemeClr val="accent5">
                    <a:lumMod val="50000"/>
                  </a:schemeClr>
                </a:solidFill>
              </a:rPr>
              <a:t> </a:t>
            </a:r>
            <a:r>
              <a:rPr lang="en-US" sz="2800" b="1" dirty="0" smtClean="0">
                <a:solidFill>
                  <a:schemeClr val="accent5">
                    <a:lumMod val="50000"/>
                  </a:schemeClr>
                </a:solidFill>
              </a:rPr>
              <a:t> IN THE ENERGY SYSTEM</a:t>
            </a:r>
            <a:endParaRPr lang="ru-RU" sz="2800" dirty="0">
              <a:solidFill>
                <a:schemeClr val="accent5">
                  <a:lumMod val="50000"/>
                </a:schemeClr>
              </a:solidFill>
            </a:endParaRPr>
          </a:p>
        </p:txBody>
      </p:sp>
      <p:cxnSp>
        <p:nvCxnSpPr>
          <p:cNvPr id="12" name="Прямая соединительная линия 11"/>
          <p:cNvCxnSpPr/>
          <p:nvPr/>
        </p:nvCxnSpPr>
        <p:spPr>
          <a:xfrm>
            <a:off x="2869863" y="571485"/>
            <a:ext cx="9163251" cy="38501"/>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sp>
        <p:nvSpPr>
          <p:cNvPr id="5" name="Rectangle 3"/>
          <p:cNvSpPr>
            <a:spLocks noChangeArrowheads="1"/>
          </p:cNvSpPr>
          <p:nvPr/>
        </p:nvSpPr>
        <p:spPr bwMode="auto">
          <a:xfrm>
            <a:off x="525294" y="1050597"/>
            <a:ext cx="11001983" cy="5262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ru-RU" sz="2400" dirty="0" smtClean="0"/>
              <a:t>	</a:t>
            </a:r>
            <a:r>
              <a:rPr lang="en-US" sz="2400" b="1" dirty="0" smtClean="0"/>
              <a:t> 12.5. VOLTAGE REGULATION </a:t>
            </a:r>
            <a:endParaRPr lang="ru-RU" sz="2400" b="1" dirty="0" smtClean="0"/>
          </a:p>
          <a:p>
            <a:r>
              <a:rPr lang="en-US" sz="2400" dirty="0" smtClean="0"/>
              <a:t>	Methods </a:t>
            </a:r>
            <a:r>
              <a:rPr lang="en-US" sz="2400" dirty="0"/>
              <a:t>of voltage regulation in power supply systems of industrial enterprises can be classified as follows:</a:t>
            </a:r>
            <a:endParaRPr lang="ru-RU" sz="2400" dirty="0"/>
          </a:p>
          <a:p>
            <a:r>
              <a:rPr lang="en-US" sz="2400" dirty="0" smtClean="0"/>
              <a:t>	a</a:t>
            </a:r>
            <a:r>
              <a:rPr lang="en-US" sz="2400" dirty="0"/>
              <a:t>) Regulation on the tires of power plants and substations</a:t>
            </a:r>
            <a:endParaRPr lang="ru-RU" sz="2400" dirty="0"/>
          </a:p>
          <a:p>
            <a:r>
              <a:rPr lang="en-US" sz="2400" dirty="0"/>
              <a:t>On the buses of electric stations, by changing the excitation current of the generators, they increase the voltage during the hours of maximum load and reduce the voltage during the hours of minimum load.</a:t>
            </a:r>
            <a:endParaRPr lang="ru-RU" sz="2400" dirty="0"/>
          </a:p>
          <a:p>
            <a:r>
              <a:rPr lang="en-US" sz="2400" dirty="0"/>
              <a:t>Regulation of the voltage on the buses of the step-down power supply of 6-10 kV can be carried out with the help of transformers, statistical capacitors, synchronous compensators.</a:t>
            </a:r>
            <a:endParaRPr lang="ru-RU" sz="2400" dirty="0"/>
          </a:p>
          <a:p>
            <a:r>
              <a:rPr lang="en-US" sz="2400" dirty="0" smtClean="0"/>
              <a:t>	</a:t>
            </a:r>
            <a:r>
              <a:rPr lang="ru-RU" sz="2400" dirty="0" smtClean="0"/>
              <a:t>b</a:t>
            </a:r>
            <a:r>
              <a:rPr lang="ru-RU" sz="2400" dirty="0"/>
              <a:t>) </a:t>
            </a:r>
            <a:r>
              <a:rPr lang="en-US" sz="2400" dirty="0" smtClean="0"/>
              <a:t>Regulation on outgoing lines</a:t>
            </a:r>
          </a:p>
          <a:p>
            <a:r>
              <a:rPr lang="en-US" sz="2400" dirty="0" smtClean="0"/>
              <a:t>Individual </a:t>
            </a:r>
            <a:r>
              <a:rPr lang="en-US" sz="2400" dirty="0"/>
              <a:t>voltage regulation on each line extending from the p/</a:t>
            </a:r>
            <a:r>
              <a:rPr lang="en-US" sz="2400" dirty="0" err="1"/>
              <a:t>st</a:t>
            </a:r>
            <a:r>
              <a:rPr lang="en-US" sz="2400" dirty="0"/>
              <a:t> </a:t>
            </a:r>
            <a:r>
              <a:rPr lang="en-US" sz="2400" dirty="0" err="1"/>
              <a:t>busbars</a:t>
            </a:r>
            <a:r>
              <a:rPr lang="en-US" sz="2400" dirty="0"/>
              <a:t> is an effective way. In this case, transformers with LVR (load voltage regulation), ST (Surge transformer) and capacitors for longitudinal compensation can be used.</a:t>
            </a:r>
            <a:endParaRPr lang="ru-RU" sz="2400" dirty="0"/>
          </a:p>
        </p:txBody>
      </p:sp>
    </p:spTree>
    <p:extLst>
      <p:ext uri="{BB962C8B-B14F-4D97-AF65-F5344CB8AC3E}">
        <p14:creationId xmlns:p14="http://schemas.microsoft.com/office/powerpoint/2010/main" val="415649922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cxnSp>
        <p:nvCxnSpPr>
          <p:cNvPr id="9" name="Прямая соединительная линия 8"/>
          <p:cNvCxnSpPr/>
          <p:nvPr/>
        </p:nvCxnSpPr>
        <p:spPr>
          <a:xfrm>
            <a:off x="1762897" y="659215"/>
            <a:ext cx="10017211" cy="49505"/>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sp>
        <p:nvSpPr>
          <p:cNvPr id="13" name="Заголовок 3"/>
          <p:cNvSpPr txBox="1">
            <a:spLocks/>
          </p:cNvSpPr>
          <p:nvPr/>
        </p:nvSpPr>
        <p:spPr>
          <a:xfrm>
            <a:off x="9032416" y="193579"/>
            <a:ext cx="3033036" cy="415678"/>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fontAlgn="t"/>
            <a:r>
              <a:rPr lang="en-US" sz="1400" b="1" dirty="0" smtClean="0"/>
              <a:t>INVESTMENT DESIGN INNOVATION</a:t>
            </a:r>
            <a:r>
              <a:rPr lang="ru-RU" sz="1400" b="1" dirty="0" smtClean="0"/>
              <a:t> </a:t>
            </a:r>
            <a:r>
              <a:rPr lang="en-US" sz="1400" b="1" dirty="0" smtClean="0"/>
              <a:t> IN </a:t>
            </a:r>
            <a:endParaRPr lang="ru-RU" sz="1400" b="1" dirty="0" smtClean="0"/>
          </a:p>
          <a:p>
            <a:pPr algn="l" fontAlgn="t"/>
            <a:r>
              <a:rPr lang="en-US" sz="1400" b="1" dirty="0" smtClean="0"/>
              <a:t>THE ENERGY SYSTEM</a:t>
            </a:r>
            <a:endParaRPr lang="ru-RU" sz="1400" dirty="0"/>
          </a:p>
        </p:txBody>
      </p:sp>
      <p:sp>
        <p:nvSpPr>
          <p:cNvPr id="14" name="Прямоугольник 13"/>
          <p:cNvSpPr/>
          <p:nvPr/>
        </p:nvSpPr>
        <p:spPr>
          <a:xfrm>
            <a:off x="1762897" y="111016"/>
            <a:ext cx="2371358" cy="523220"/>
          </a:xfrm>
          <a:prstGeom prst="rect">
            <a:avLst/>
          </a:prstGeom>
        </p:spPr>
        <p:txBody>
          <a:bodyPr wrap="square">
            <a:spAutoFit/>
          </a:bodyPr>
          <a:lstStyle/>
          <a:p>
            <a:r>
              <a:rPr lang="en-US" sz="1400" b="1" dirty="0"/>
              <a:t>Energy investment objects </a:t>
            </a:r>
            <a:endParaRPr lang="ru-RU" sz="1400" b="1" dirty="0" smtClean="0"/>
          </a:p>
          <a:p>
            <a:r>
              <a:rPr lang="en-US" sz="1400" b="1" dirty="0" smtClean="0"/>
              <a:t>Topic 12</a:t>
            </a:r>
            <a:r>
              <a:rPr lang="en-US" sz="1400" b="1" dirty="0"/>
              <a:t>. Traditional energy.</a:t>
            </a:r>
            <a:endParaRPr lang="ru-RU" sz="1400" b="1" dirty="0"/>
          </a:p>
        </p:txBody>
      </p:sp>
      <p:sp>
        <p:nvSpPr>
          <p:cNvPr id="11" name="Rectangle 3"/>
          <p:cNvSpPr>
            <a:spLocks noChangeArrowheads="1"/>
          </p:cNvSpPr>
          <p:nvPr/>
        </p:nvSpPr>
        <p:spPr bwMode="auto">
          <a:xfrm>
            <a:off x="2620636" y="2779743"/>
            <a:ext cx="2592947"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just"/>
            <a:r>
              <a:rPr lang="en-US" sz="2400" dirty="0"/>
              <a:t> </a:t>
            </a:r>
            <a:r>
              <a:rPr lang="en-US" sz="2400" dirty="0" smtClean="0"/>
              <a:t> </a:t>
            </a:r>
            <a:r>
              <a:rPr lang="en-US" b="1" dirty="0" smtClean="0"/>
              <a:t>transformer </a:t>
            </a:r>
            <a:r>
              <a:rPr lang="en-US" b="1" dirty="0"/>
              <a:t>with LVR </a:t>
            </a:r>
            <a:endParaRPr lang="en-US" b="1" dirty="0" smtClean="0"/>
          </a:p>
          <a:p>
            <a:pPr algn="just"/>
            <a:r>
              <a:rPr lang="en-US" b="1" dirty="0" smtClean="0"/>
              <a:t>(</a:t>
            </a:r>
            <a:r>
              <a:rPr lang="en-US" b="1" dirty="0"/>
              <a:t>load voltage </a:t>
            </a:r>
            <a:r>
              <a:rPr lang="en-US" b="1" dirty="0" smtClean="0"/>
              <a:t>regulation)</a:t>
            </a:r>
            <a:endParaRPr lang="ru-RU" b="1" dirty="0"/>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1368" y="793458"/>
            <a:ext cx="2490283" cy="2026975"/>
          </a:xfrm>
          <a:prstGeom prst="rect">
            <a:avLst/>
          </a:prstGeom>
          <a:noFill/>
          <a:extLst>
            <a:ext uri="{909E8E84-426E-40DD-AFC4-6F175D3DCCD1}">
              <a14:hiddenFill xmlns:a14="http://schemas.microsoft.com/office/drawing/2010/main">
                <a:solidFill>
                  <a:srgbClr val="FFFFFF"/>
                </a:solidFill>
              </a14:hiddenFill>
            </a:ext>
          </a:extLst>
        </p:spPr>
      </p:pic>
      <p:pic>
        <p:nvPicPr>
          <p:cNvPr id="4097" name="Picture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6485" y="916001"/>
            <a:ext cx="3478506" cy="1876775"/>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3"/>
          <p:cNvSpPr>
            <a:spLocks noChangeArrowheads="1"/>
          </p:cNvSpPr>
          <p:nvPr/>
        </p:nvSpPr>
        <p:spPr bwMode="auto">
          <a:xfrm>
            <a:off x="8160754" y="2946560"/>
            <a:ext cx="2840476"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just"/>
            <a:r>
              <a:rPr lang="en-US" b="1" dirty="0" smtClean="0"/>
              <a:t>transformer  </a:t>
            </a:r>
            <a:r>
              <a:rPr lang="en-US" b="1" dirty="0"/>
              <a:t>with </a:t>
            </a:r>
            <a:r>
              <a:rPr lang="en-US" b="1" dirty="0" smtClean="0"/>
              <a:t>ST</a:t>
            </a:r>
          </a:p>
          <a:p>
            <a:pPr algn="just"/>
            <a:r>
              <a:rPr lang="en-US" b="1" dirty="0" smtClean="0"/>
              <a:t> </a:t>
            </a:r>
            <a:r>
              <a:rPr lang="en-US" b="1" dirty="0"/>
              <a:t>(Surge transformer)</a:t>
            </a:r>
            <a:endParaRPr lang="ru-RU" b="1" dirty="0"/>
          </a:p>
        </p:txBody>
      </p:sp>
      <p:sp>
        <p:nvSpPr>
          <p:cNvPr id="12" name="Rectangle 3"/>
          <p:cNvSpPr>
            <a:spLocks noChangeArrowheads="1"/>
          </p:cNvSpPr>
          <p:nvPr/>
        </p:nvSpPr>
        <p:spPr bwMode="auto">
          <a:xfrm>
            <a:off x="2266412" y="3592891"/>
            <a:ext cx="9709911"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just"/>
            <a:r>
              <a:rPr lang="en-US" sz="1600" dirty="0"/>
              <a:t> </a:t>
            </a:r>
            <a:r>
              <a:rPr lang="en-US" sz="1600" dirty="0"/>
              <a:t>Regulation scheme for transformers without reversing (a) and with reversing (b) the adjustment winding: 1, 2-the primary and secondary windings, respectively, 3-the adjustment winding, 4-the switching device, 5-the reverser</a:t>
            </a:r>
            <a:endParaRPr lang="ru-RU" sz="1600" b="1" dirty="0"/>
          </a:p>
        </p:txBody>
      </p:sp>
      <p:sp>
        <p:nvSpPr>
          <p:cNvPr id="15" name="Rectangle 3"/>
          <p:cNvSpPr>
            <a:spLocks noChangeArrowheads="1"/>
          </p:cNvSpPr>
          <p:nvPr/>
        </p:nvSpPr>
        <p:spPr bwMode="auto">
          <a:xfrm>
            <a:off x="2355537" y="4157355"/>
            <a:ext cx="953165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sz="2400" dirty="0"/>
              <a:t> </a:t>
            </a:r>
            <a:r>
              <a:rPr lang="en-US" sz="2400" dirty="0"/>
              <a:t>c) Joint voltage regulation includes a) and b) control methods</a:t>
            </a:r>
            <a:endParaRPr lang="ru-RU" sz="2400" dirty="0"/>
          </a:p>
        </p:txBody>
      </p:sp>
      <p:sp>
        <p:nvSpPr>
          <p:cNvPr id="4" name="Rectangle 6"/>
          <p:cNvSpPr>
            <a:spLocks noChangeArrowheads="1"/>
          </p:cNvSpPr>
          <p:nvPr/>
        </p:nvSpPr>
        <p:spPr bwMode="auto">
          <a:xfrm>
            <a:off x="2451368" y="470691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sp>
        <p:nvSpPr>
          <p:cNvPr id="5" name="Rectangle 8"/>
          <p:cNvSpPr>
            <a:spLocks noChangeArrowheads="1"/>
          </p:cNvSpPr>
          <p:nvPr/>
        </p:nvSpPr>
        <p:spPr bwMode="auto">
          <a:xfrm>
            <a:off x="4233531" y="109922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pic>
        <p:nvPicPr>
          <p:cNvPr id="4103"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41651" y="4562179"/>
            <a:ext cx="3439538" cy="21091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316499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5000"/>
            <a:lum/>
          </a:blip>
          <a:srcRect/>
          <a:stretch>
            <a:fillRect l="-1000" r="-1000"/>
          </a:stretch>
        </a:blipFill>
        <a:effectLst/>
      </p:bgPr>
    </p:bg>
    <p:spTree>
      <p:nvGrpSpPr>
        <p:cNvPr id="1" name=""/>
        <p:cNvGrpSpPr/>
        <p:nvPr/>
      </p:nvGrpSpPr>
      <p:grpSpPr>
        <a:xfrm>
          <a:off x="0" y="0"/>
          <a:ext cx="0" cy="0"/>
          <a:chOff x="0" y="0"/>
          <a:chExt cx="0" cy="0"/>
        </a:xfrm>
      </p:grpSpPr>
      <p:sp>
        <p:nvSpPr>
          <p:cNvPr id="11" name="Заголовок 3"/>
          <p:cNvSpPr>
            <a:spLocks noGrp="1"/>
          </p:cNvSpPr>
          <p:nvPr>
            <p:ph type="ctrTitle"/>
          </p:nvPr>
        </p:nvSpPr>
        <p:spPr>
          <a:xfrm>
            <a:off x="3356043" y="81968"/>
            <a:ext cx="8764620" cy="475946"/>
          </a:xfrm>
        </p:spPr>
        <p:txBody>
          <a:bodyPr>
            <a:noAutofit/>
          </a:bodyPr>
          <a:lstStyle/>
          <a:p>
            <a:pPr fontAlgn="t"/>
            <a:r>
              <a:rPr lang="en-US" sz="2800" b="1" dirty="0" smtClean="0">
                <a:solidFill>
                  <a:schemeClr val="accent5">
                    <a:lumMod val="50000"/>
                  </a:schemeClr>
                </a:solidFill>
              </a:rPr>
              <a:t>INVESTMENT DESIGN INNOVATION</a:t>
            </a:r>
            <a:r>
              <a:rPr lang="ru-RU" sz="2800" b="1" dirty="0" smtClean="0">
                <a:solidFill>
                  <a:schemeClr val="accent5">
                    <a:lumMod val="50000"/>
                  </a:schemeClr>
                </a:solidFill>
              </a:rPr>
              <a:t> </a:t>
            </a:r>
            <a:r>
              <a:rPr lang="en-US" sz="2800" b="1" dirty="0" smtClean="0">
                <a:solidFill>
                  <a:schemeClr val="accent5">
                    <a:lumMod val="50000"/>
                  </a:schemeClr>
                </a:solidFill>
              </a:rPr>
              <a:t> IN THE ENERGY SYSTEM</a:t>
            </a:r>
            <a:endParaRPr lang="ru-RU" sz="2800" dirty="0">
              <a:solidFill>
                <a:schemeClr val="accent5">
                  <a:lumMod val="50000"/>
                </a:schemeClr>
              </a:solidFill>
            </a:endParaRPr>
          </a:p>
        </p:txBody>
      </p:sp>
      <p:cxnSp>
        <p:nvCxnSpPr>
          <p:cNvPr id="12" name="Прямая соединительная линия 11"/>
          <p:cNvCxnSpPr/>
          <p:nvPr/>
        </p:nvCxnSpPr>
        <p:spPr>
          <a:xfrm>
            <a:off x="2869863" y="571485"/>
            <a:ext cx="9163251" cy="38501"/>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sp>
        <p:nvSpPr>
          <p:cNvPr id="5" name="Rectangle 3"/>
          <p:cNvSpPr>
            <a:spLocks noChangeArrowheads="1"/>
          </p:cNvSpPr>
          <p:nvPr/>
        </p:nvSpPr>
        <p:spPr bwMode="auto">
          <a:xfrm>
            <a:off x="525294" y="681266"/>
            <a:ext cx="11507820" cy="60016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ru-RU" sz="2400" b="1" dirty="0" smtClean="0"/>
              <a:t>12</a:t>
            </a:r>
            <a:r>
              <a:rPr lang="en-US" sz="2400" b="1" dirty="0" smtClean="0"/>
              <a:t>.6. ACCOUNTING OF ELECTRIC AND THERMAL ENERGY. INSTRUMENT ACCOUNTING.</a:t>
            </a:r>
            <a:endParaRPr lang="ru-RU" sz="2400" dirty="0" smtClean="0"/>
          </a:p>
          <a:p>
            <a:pPr algn="just"/>
            <a:r>
              <a:rPr lang="ru-RU" sz="2400" dirty="0" smtClean="0"/>
              <a:t>	</a:t>
            </a:r>
            <a:r>
              <a:rPr lang="en-US" sz="2400" dirty="0" smtClean="0"/>
              <a:t>The </a:t>
            </a:r>
            <a:r>
              <a:rPr lang="en-US" sz="2400" dirty="0"/>
              <a:t>main consumers of heat and electricity are industry and the housing and utilities sector.</a:t>
            </a:r>
            <a:endParaRPr lang="ru-RU" sz="2400" dirty="0"/>
          </a:p>
          <a:p>
            <a:pPr algn="just"/>
            <a:r>
              <a:rPr lang="ru-RU" sz="2400" dirty="0" smtClean="0"/>
              <a:t>	</a:t>
            </a:r>
            <a:r>
              <a:rPr lang="en-US" sz="2400" dirty="0" smtClean="0"/>
              <a:t>Due </a:t>
            </a:r>
            <a:r>
              <a:rPr lang="en-US" sz="2400" dirty="0"/>
              <a:t>to its universality, unlimited division and transformation into other types of energy, electric energy is used in various spheres of human activity, in everyday life, in industry. Since electricity is used by different receivers, the mode of electricity production during the day, month, or year will not remain constant. The schedule of electricity production and consumption is characterized by unevenness. Industrial consumers are the most energy-intensive group of electricity consumers. The share of industry in total energy consumption is more than 57%.</a:t>
            </a:r>
            <a:endParaRPr lang="ru-RU" sz="2400" dirty="0"/>
          </a:p>
          <a:p>
            <a:pPr algn="just"/>
            <a:r>
              <a:rPr lang="ru-RU" sz="2400" dirty="0" smtClean="0"/>
              <a:t>	</a:t>
            </a:r>
            <a:r>
              <a:rPr lang="en-US" sz="2400" dirty="0" smtClean="0"/>
              <a:t>Automated </a:t>
            </a:r>
            <a:r>
              <a:rPr lang="en-US" sz="2400" dirty="0"/>
              <a:t>control systems of heat supply systems. The system implies automatic regulation with the maintenance of a constant or changing according to a certain law of the physical parameter that characterizes the process (pressure, temperature). The main tasks facing the control system are stabilization (maintaining constant controlled values with a given accuracy) and program control (control of a physical parameter according to a previously known law).</a:t>
            </a:r>
            <a:endParaRPr lang="ru-RU" sz="2400" dirty="0"/>
          </a:p>
        </p:txBody>
      </p:sp>
    </p:spTree>
    <p:extLst>
      <p:ext uri="{BB962C8B-B14F-4D97-AF65-F5344CB8AC3E}">
        <p14:creationId xmlns:p14="http://schemas.microsoft.com/office/powerpoint/2010/main" val="365412337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cxnSp>
        <p:nvCxnSpPr>
          <p:cNvPr id="9" name="Прямая соединительная линия 8"/>
          <p:cNvCxnSpPr/>
          <p:nvPr/>
        </p:nvCxnSpPr>
        <p:spPr>
          <a:xfrm>
            <a:off x="1762897" y="659215"/>
            <a:ext cx="10017211" cy="49505"/>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sp>
        <p:nvSpPr>
          <p:cNvPr id="13" name="Заголовок 3"/>
          <p:cNvSpPr txBox="1">
            <a:spLocks/>
          </p:cNvSpPr>
          <p:nvPr/>
        </p:nvSpPr>
        <p:spPr>
          <a:xfrm>
            <a:off x="9032416" y="193579"/>
            <a:ext cx="3033036" cy="415678"/>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fontAlgn="t"/>
            <a:r>
              <a:rPr lang="en-US" sz="1400" b="1" dirty="0" smtClean="0"/>
              <a:t>INVESTMENT DESIGN INNOVATION</a:t>
            </a:r>
            <a:r>
              <a:rPr lang="ru-RU" sz="1400" b="1" dirty="0" smtClean="0"/>
              <a:t> </a:t>
            </a:r>
            <a:r>
              <a:rPr lang="en-US" sz="1400" b="1" dirty="0" smtClean="0"/>
              <a:t> IN </a:t>
            </a:r>
            <a:endParaRPr lang="ru-RU" sz="1400" b="1" dirty="0" smtClean="0"/>
          </a:p>
          <a:p>
            <a:pPr algn="l" fontAlgn="t"/>
            <a:r>
              <a:rPr lang="en-US" sz="1400" b="1" dirty="0" smtClean="0"/>
              <a:t>THE ENERGY SYSTEM</a:t>
            </a:r>
            <a:endParaRPr lang="ru-RU" sz="1400" dirty="0"/>
          </a:p>
        </p:txBody>
      </p:sp>
      <p:sp>
        <p:nvSpPr>
          <p:cNvPr id="14" name="Прямоугольник 13"/>
          <p:cNvSpPr/>
          <p:nvPr/>
        </p:nvSpPr>
        <p:spPr>
          <a:xfrm>
            <a:off x="1762897" y="111016"/>
            <a:ext cx="2371358" cy="523220"/>
          </a:xfrm>
          <a:prstGeom prst="rect">
            <a:avLst/>
          </a:prstGeom>
        </p:spPr>
        <p:txBody>
          <a:bodyPr wrap="square">
            <a:spAutoFit/>
          </a:bodyPr>
          <a:lstStyle/>
          <a:p>
            <a:r>
              <a:rPr lang="en-US" sz="1400" b="1" dirty="0"/>
              <a:t>Energy investment objects </a:t>
            </a:r>
            <a:endParaRPr lang="ru-RU" sz="1400" b="1" dirty="0" smtClean="0"/>
          </a:p>
          <a:p>
            <a:r>
              <a:rPr lang="en-US" sz="1400" b="1" dirty="0" smtClean="0"/>
              <a:t>Topic 12</a:t>
            </a:r>
            <a:r>
              <a:rPr lang="en-US" sz="1400" b="1" dirty="0"/>
              <a:t>. Traditional energy.</a:t>
            </a:r>
            <a:endParaRPr lang="ru-RU" sz="1400" b="1" dirty="0"/>
          </a:p>
        </p:txBody>
      </p:sp>
      <p:sp>
        <p:nvSpPr>
          <p:cNvPr id="15" name="Rectangle 3"/>
          <p:cNvSpPr>
            <a:spLocks noChangeArrowheads="1"/>
          </p:cNvSpPr>
          <p:nvPr/>
        </p:nvSpPr>
        <p:spPr bwMode="auto">
          <a:xfrm>
            <a:off x="2210634" y="782491"/>
            <a:ext cx="9943551" cy="60755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just">
              <a:lnSpc>
                <a:spcPct val="90000"/>
              </a:lnSpc>
            </a:pPr>
            <a:r>
              <a:rPr lang="en-US" sz="2400" dirty="0"/>
              <a:t> </a:t>
            </a:r>
            <a:r>
              <a:rPr lang="ru-RU" sz="2400" dirty="0" smtClean="0"/>
              <a:t>	</a:t>
            </a:r>
            <a:r>
              <a:rPr lang="en-US" sz="2400" dirty="0" smtClean="0"/>
              <a:t>Depending </a:t>
            </a:r>
            <a:r>
              <a:rPr lang="en-US" sz="2400" dirty="0"/>
              <a:t>on the method of measuring the flow rate of the coolant, there is a wide range of water heat meters:</a:t>
            </a:r>
            <a:endParaRPr lang="ru-RU" sz="2400" dirty="0"/>
          </a:p>
          <a:p>
            <a:pPr algn="just">
              <a:lnSpc>
                <a:spcPct val="90000"/>
              </a:lnSpc>
            </a:pPr>
            <a:r>
              <a:rPr lang="en-US" sz="2400" dirty="0"/>
              <a:t>- electromagnetic induction,</a:t>
            </a:r>
            <a:endParaRPr lang="ru-RU" sz="2400" dirty="0"/>
          </a:p>
          <a:p>
            <a:pPr algn="just">
              <a:lnSpc>
                <a:spcPct val="90000"/>
              </a:lnSpc>
            </a:pPr>
            <a:r>
              <a:rPr lang="en-US" sz="2400" dirty="0"/>
              <a:t>- mass, winged,</a:t>
            </a:r>
            <a:endParaRPr lang="ru-RU" sz="2400" dirty="0"/>
          </a:p>
          <a:p>
            <a:pPr algn="just">
              <a:lnSpc>
                <a:spcPct val="90000"/>
              </a:lnSpc>
            </a:pPr>
            <a:r>
              <a:rPr lang="en-US" sz="2400" dirty="0"/>
              <a:t>- vortex,</a:t>
            </a:r>
            <a:endParaRPr lang="ru-RU" sz="2400" dirty="0"/>
          </a:p>
          <a:p>
            <a:pPr algn="just">
              <a:lnSpc>
                <a:spcPct val="90000"/>
              </a:lnSpc>
            </a:pPr>
            <a:r>
              <a:rPr lang="en-US" sz="2400" dirty="0"/>
              <a:t>- ultrasonic, etc.</a:t>
            </a:r>
            <a:endParaRPr lang="ru-RU" sz="2400" dirty="0"/>
          </a:p>
          <a:p>
            <a:pPr algn="just">
              <a:lnSpc>
                <a:spcPct val="90000"/>
              </a:lnSpc>
            </a:pPr>
            <a:r>
              <a:rPr lang="ru-RU" sz="2400" dirty="0" smtClean="0"/>
              <a:t>	</a:t>
            </a:r>
            <a:r>
              <a:rPr lang="en-US" sz="2400" dirty="0" smtClean="0"/>
              <a:t>The </a:t>
            </a:r>
            <a:r>
              <a:rPr lang="en-US" sz="2400" dirty="0"/>
              <a:t>automated process control system performs measurements, commercial and technological accounting of heat energy and coolant parameters in closed and open heating and hot water systems. It is used for measuring thermal energy in residential, public, municipal, industrial buildings, and can be used in automated systems for accounting and monitoring of thermal energy. The electromagnetic Microprocessor heat meter consists of a measuring and computing unit and a flow and temperature sensor. The system implements the functions of signal processing and automatic measurement from flow, pressure, and temperature sensors, monitoring the temperature difference of the coolant in the forward and reverse pipelines, accounting for the lowered heat capacity, volume and mass of the coolant, and the amount of heat consumed</a:t>
            </a:r>
            <a:r>
              <a:rPr lang="en-US" sz="2400" dirty="0" smtClean="0"/>
              <a:t>.</a:t>
            </a:r>
            <a:endParaRPr lang="ru-RU" sz="2400" dirty="0"/>
          </a:p>
        </p:txBody>
      </p:sp>
      <p:sp>
        <p:nvSpPr>
          <p:cNvPr id="4" name="Rectangle 6"/>
          <p:cNvSpPr>
            <a:spLocks noChangeArrowheads="1"/>
          </p:cNvSpPr>
          <p:nvPr/>
        </p:nvSpPr>
        <p:spPr bwMode="auto">
          <a:xfrm>
            <a:off x="2451368" y="470691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sp>
        <p:nvSpPr>
          <p:cNvPr id="5" name="Rectangle 8"/>
          <p:cNvSpPr>
            <a:spLocks noChangeArrowheads="1"/>
          </p:cNvSpPr>
          <p:nvPr/>
        </p:nvSpPr>
        <p:spPr bwMode="auto">
          <a:xfrm>
            <a:off x="4233531" y="109922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spTree>
    <p:extLst>
      <p:ext uri="{BB962C8B-B14F-4D97-AF65-F5344CB8AC3E}">
        <p14:creationId xmlns:p14="http://schemas.microsoft.com/office/powerpoint/2010/main" val="237545885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cxnSp>
        <p:nvCxnSpPr>
          <p:cNvPr id="9" name="Прямая соединительная линия 8"/>
          <p:cNvCxnSpPr/>
          <p:nvPr/>
        </p:nvCxnSpPr>
        <p:spPr>
          <a:xfrm>
            <a:off x="1762897" y="659215"/>
            <a:ext cx="10017211" cy="49505"/>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sp>
        <p:nvSpPr>
          <p:cNvPr id="13" name="Заголовок 3"/>
          <p:cNvSpPr txBox="1">
            <a:spLocks/>
          </p:cNvSpPr>
          <p:nvPr/>
        </p:nvSpPr>
        <p:spPr>
          <a:xfrm>
            <a:off x="9032416" y="193579"/>
            <a:ext cx="3033036" cy="415678"/>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fontAlgn="t"/>
            <a:r>
              <a:rPr lang="en-US" sz="1400" b="1" dirty="0" smtClean="0"/>
              <a:t>INVESTMENT DESIGN INNOVATION</a:t>
            </a:r>
            <a:r>
              <a:rPr lang="ru-RU" sz="1400" b="1" dirty="0" smtClean="0"/>
              <a:t> </a:t>
            </a:r>
            <a:r>
              <a:rPr lang="en-US" sz="1400" b="1" dirty="0" smtClean="0"/>
              <a:t> IN </a:t>
            </a:r>
            <a:endParaRPr lang="ru-RU" sz="1400" b="1" dirty="0" smtClean="0"/>
          </a:p>
          <a:p>
            <a:pPr algn="l" fontAlgn="t"/>
            <a:r>
              <a:rPr lang="en-US" sz="1400" b="1" dirty="0" smtClean="0"/>
              <a:t>THE ENERGY SYSTEM</a:t>
            </a:r>
            <a:endParaRPr lang="ru-RU" sz="1400" dirty="0"/>
          </a:p>
        </p:txBody>
      </p:sp>
      <p:sp>
        <p:nvSpPr>
          <p:cNvPr id="14" name="Прямоугольник 13"/>
          <p:cNvSpPr/>
          <p:nvPr/>
        </p:nvSpPr>
        <p:spPr>
          <a:xfrm>
            <a:off x="1762897" y="111016"/>
            <a:ext cx="2371358" cy="523220"/>
          </a:xfrm>
          <a:prstGeom prst="rect">
            <a:avLst/>
          </a:prstGeom>
        </p:spPr>
        <p:txBody>
          <a:bodyPr wrap="square">
            <a:spAutoFit/>
          </a:bodyPr>
          <a:lstStyle/>
          <a:p>
            <a:r>
              <a:rPr lang="en-US" sz="1400" b="1" dirty="0"/>
              <a:t>Energy investment objects </a:t>
            </a:r>
            <a:endParaRPr lang="ru-RU" sz="1400" b="1" dirty="0" smtClean="0"/>
          </a:p>
          <a:p>
            <a:r>
              <a:rPr lang="en-US" sz="1400" b="1" dirty="0" smtClean="0"/>
              <a:t>Topic 12</a:t>
            </a:r>
            <a:r>
              <a:rPr lang="en-US" sz="1400" b="1" dirty="0"/>
              <a:t>. Traditional energy.</a:t>
            </a:r>
            <a:endParaRPr lang="ru-RU" sz="1400" b="1" dirty="0"/>
          </a:p>
        </p:txBody>
      </p:sp>
      <p:sp>
        <p:nvSpPr>
          <p:cNvPr id="15" name="Rectangle 3"/>
          <p:cNvSpPr>
            <a:spLocks noChangeArrowheads="1"/>
          </p:cNvSpPr>
          <p:nvPr/>
        </p:nvSpPr>
        <p:spPr bwMode="auto">
          <a:xfrm>
            <a:off x="2345725" y="758678"/>
            <a:ext cx="9719727" cy="574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just">
              <a:lnSpc>
                <a:spcPct val="90000"/>
              </a:lnSpc>
            </a:pPr>
            <a:r>
              <a:rPr lang="ru-RU" sz="2400" dirty="0" smtClean="0"/>
              <a:t>	</a:t>
            </a:r>
            <a:r>
              <a:rPr lang="en-US" sz="2400" dirty="0" smtClean="0"/>
              <a:t>With </a:t>
            </a:r>
            <a:r>
              <a:rPr lang="en-US" sz="2400" dirty="0"/>
              <a:t>the help of regulators, the technological mode and automatic regulation are organized. The system maintains a database of current events for the period and records of accidents, which is very important when releasing heat to the consumer. The system is easily integrated into the top-level automated control system.</a:t>
            </a:r>
            <a:endParaRPr lang="ru-RU" sz="2400" dirty="0"/>
          </a:p>
          <a:p>
            <a:pPr algn="just">
              <a:lnSpc>
                <a:spcPct val="90000"/>
              </a:lnSpc>
            </a:pPr>
            <a:r>
              <a:rPr lang="ru-RU" sz="2400" dirty="0" smtClean="0"/>
              <a:t>	</a:t>
            </a:r>
            <a:r>
              <a:rPr lang="en-US" sz="2400" dirty="0" smtClean="0"/>
              <a:t>The </a:t>
            </a:r>
            <a:r>
              <a:rPr lang="en-US" sz="2400" dirty="0"/>
              <a:t>modern fleet of electric meters is very diverse. They are classified according to the type of current, the number of phases, the accuracy class, the measured parameters, the number of tariffs, the element base, etc.</a:t>
            </a:r>
            <a:endParaRPr lang="ru-RU" sz="2400" dirty="0"/>
          </a:p>
          <a:p>
            <a:pPr algn="just">
              <a:lnSpc>
                <a:spcPct val="90000"/>
              </a:lnSpc>
            </a:pPr>
            <a:r>
              <a:rPr lang="ru-RU" sz="2400" dirty="0" smtClean="0"/>
              <a:t>	</a:t>
            </a:r>
            <a:r>
              <a:rPr lang="en-US" sz="2400" dirty="0" smtClean="0"/>
              <a:t>Modern </a:t>
            </a:r>
            <a:r>
              <a:rPr lang="en-US" sz="2400" dirty="0"/>
              <a:t>automated control systems are multi-level networks of accounting, control, and energy consumption management with complexes of technical means of collecting, processing, presenting, and storing information, communication lines, </a:t>
            </a:r>
            <a:r>
              <a:rPr lang="en-US" sz="2400" dirty="0" err="1"/>
              <a:t>tele</a:t>
            </a:r>
            <a:r>
              <a:rPr lang="en-US" sz="2400" dirty="0"/>
              <a:t>-measurement, </a:t>
            </a:r>
            <a:r>
              <a:rPr lang="en-US" sz="2400" dirty="0" err="1"/>
              <a:t>tele</a:t>
            </a:r>
            <a:r>
              <a:rPr lang="en-US" sz="2400" dirty="0"/>
              <a:t>-information, and remote control. The functioning of the ASC is carried out in real time within the production and organizational structures of the enterprise, its energy-producing facilities, non-production facilities, as well as commercially independent structures associated with this enterprise for energy consumption.</a:t>
            </a:r>
            <a:endParaRPr lang="ru-RU" sz="2400" dirty="0"/>
          </a:p>
        </p:txBody>
      </p:sp>
      <p:sp>
        <p:nvSpPr>
          <p:cNvPr id="4" name="Rectangle 6"/>
          <p:cNvSpPr>
            <a:spLocks noChangeArrowheads="1"/>
          </p:cNvSpPr>
          <p:nvPr/>
        </p:nvSpPr>
        <p:spPr bwMode="auto">
          <a:xfrm>
            <a:off x="2451368" y="470691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sp>
        <p:nvSpPr>
          <p:cNvPr id="5" name="Rectangle 8"/>
          <p:cNvSpPr>
            <a:spLocks noChangeArrowheads="1"/>
          </p:cNvSpPr>
          <p:nvPr/>
        </p:nvSpPr>
        <p:spPr bwMode="auto">
          <a:xfrm>
            <a:off x="4233531" y="109922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spTree>
    <p:extLst>
      <p:ext uri="{BB962C8B-B14F-4D97-AF65-F5344CB8AC3E}">
        <p14:creationId xmlns:p14="http://schemas.microsoft.com/office/powerpoint/2010/main" val="129114011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cxnSp>
        <p:nvCxnSpPr>
          <p:cNvPr id="12" name="Прямая соединительная линия 11"/>
          <p:cNvCxnSpPr/>
          <p:nvPr/>
        </p:nvCxnSpPr>
        <p:spPr>
          <a:xfrm>
            <a:off x="428017" y="637332"/>
            <a:ext cx="11352179" cy="95857"/>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sp>
        <p:nvSpPr>
          <p:cNvPr id="7" name="Заголовок 3"/>
          <p:cNvSpPr txBox="1">
            <a:spLocks/>
          </p:cNvSpPr>
          <p:nvPr/>
        </p:nvSpPr>
        <p:spPr>
          <a:xfrm>
            <a:off x="9032416" y="193579"/>
            <a:ext cx="3033036" cy="415678"/>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fontAlgn="t"/>
            <a:r>
              <a:rPr lang="en-US" sz="1400" b="1" dirty="0" smtClean="0"/>
              <a:t>INVESTMENT DESIGN INNOVATION</a:t>
            </a:r>
            <a:r>
              <a:rPr lang="ru-RU" sz="1400" b="1" dirty="0" smtClean="0"/>
              <a:t> </a:t>
            </a:r>
            <a:r>
              <a:rPr lang="en-US" sz="1400" b="1" dirty="0" smtClean="0"/>
              <a:t> IN </a:t>
            </a:r>
            <a:endParaRPr lang="ru-RU" sz="1400" b="1" dirty="0" smtClean="0"/>
          </a:p>
          <a:p>
            <a:pPr algn="l" fontAlgn="t"/>
            <a:r>
              <a:rPr lang="en-US" sz="1400" b="1" dirty="0" smtClean="0"/>
              <a:t>THE ENERGY SYSTEM</a:t>
            </a:r>
            <a:endParaRPr lang="ru-RU" sz="1400" dirty="0"/>
          </a:p>
        </p:txBody>
      </p:sp>
      <p:sp>
        <p:nvSpPr>
          <p:cNvPr id="8" name="Rectangle 3"/>
          <p:cNvSpPr>
            <a:spLocks noChangeArrowheads="1"/>
          </p:cNvSpPr>
          <p:nvPr/>
        </p:nvSpPr>
        <p:spPr bwMode="auto">
          <a:xfrm>
            <a:off x="741405" y="1338319"/>
            <a:ext cx="8905103"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sz="2400" b="1" dirty="0" smtClean="0"/>
              <a:t>	</a:t>
            </a:r>
            <a:r>
              <a:rPr lang="en-US" sz="2400" dirty="0"/>
              <a:t>Test</a:t>
            </a:r>
          </a:p>
          <a:p>
            <a:endParaRPr lang="ru-RU" sz="2400" dirty="0"/>
          </a:p>
          <a:p>
            <a:pPr marL="457200" lvl="0" indent="-457200">
              <a:buFont typeface="+mj-lt"/>
              <a:buAutoNum type="arabicPeriod"/>
            </a:pPr>
            <a:r>
              <a:rPr lang="en-US" sz="2400" dirty="0"/>
              <a:t>TPPs</a:t>
            </a:r>
            <a:endParaRPr lang="ru-RU" sz="2400" dirty="0"/>
          </a:p>
          <a:p>
            <a:pPr marL="457200" lvl="0" indent="-457200">
              <a:buFont typeface="+mj-lt"/>
              <a:buAutoNum type="arabicPeriod"/>
            </a:pPr>
            <a:r>
              <a:rPr lang="en-US" sz="2400" dirty="0"/>
              <a:t>CHPPs</a:t>
            </a:r>
            <a:endParaRPr lang="ru-RU" sz="2400" dirty="0"/>
          </a:p>
          <a:p>
            <a:pPr marL="457200" lvl="0" indent="-457200">
              <a:buFont typeface="+mj-lt"/>
              <a:buAutoNum type="arabicPeriod"/>
            </a:pPr>
            <a:r>
              <a:rPr lang="en-US" sz="2400" dirty="0"/>
              <a:t>HPPs</a:t>
            </a:r>
            <a:endParaRPr lang="ru-RU" sz="2400" dirty="0"/>
          </a:p>
          <a:p>
            <a:pPr marL="457200" lvl="0" indent="-457200">
              <a:buFont typeface="+mj-lt"/>
              <a:buAutoNum type="arabicPeriod"/>
            </a:pPr>
            <a:r>
              <a:rPr lang="en-US" sz="2400" dirty="0"/>
              <a:t>GTUs</a:t>
            </a:r>
            <a:endParaRPr lang="ru-RU" sz="2400" dirty="0"/>
          </a:p>
          <a:p>
            <a:pPr marL="457200" lvl="0" indent="-457200">
              <a:buFont typeface="+mj-lt"/>
              <a:buAutoNum type="arabicPeriod"/>
            </a:pPr>
            <a:r>
              <a:rPr lang="en-US" sz="2400" dirty="0"/>
              <a:t>SGUs</a:t>
            </a:r>
            <a:endParaRPr lang="ru-RU" sz="2400" dirty="0"/>
          </a:p>
        </p:txBody>
      </p:sp>
      <p:sp>
        <p:nvSpPr>
          <p:cNvPr id="6" name="Прямоугольник 5"/>
          <p:cNvSpPr/>
          <p:nvPr/>
        </p:nvSpPr>
        <p:spPr>
          <a:xfrm>
            <a:off x="428017" y="73157"/>
            <a:ext cx="2371358" cy="523220"/>
          </a:xfrm>
          <a:prstGeom prst="rect">
            <a:avLst/>
          </a:prstGeom>
        </p:spPr>
        <p:txBody>
          <a:bodyPr wrap="square">
            <a:spAutoFit/>
          </a:bodyPr>
          <a:lstStyle/>
          <a:p>
            <a:r>
              <a:rPr lang="en-US" sz="1400" b="1" dirty="0"/>
              <a:t>Energy investment objects </a:t>
            </a:r>
            <a:endParaRPr lang="ru-RU" sz="1400" b="1" dirty="0" smtClean="0"/>
          </a:p>
          <a:p>
            <a:r>
              <a:rPr lang="en-US" sz="1400" b="1" dirty="0" smtClean="0"/>
              <a:t>Topic 12</a:t>
            </a:r>
            <a:r>
              <a:rPr lang="en-US" sz="1400" b="1" dirty="0"/>
              <a:t>. Traditional energy.</a:t>
            </a:r>
            <a:endParaRPr lang="ru-RU" sz="1400" b="1" dirty="0"/>
          </a:p>
        </p:txBody>
      </p:sp>
    </p:spTree>
    <p:extLst>
      <p:ext uri="{BB962C8B-B14F-4D97-AF65-F5344CB8AC3E}">
        <p14:creationId xmlns:p14="http://schemas.microsoft.com/office/powerpoint/2010/main" val="421340773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5000"/>
            <a:lum/>
          </a:blip>
          <a:srcRect/>
          <a:stretch>
            <a:fillRect l="-1000" r="-1000"/>
          </a:stretch>
        </a:blipFill>
        <a:effectLst/>
      </p:bgPr>
    </p:bg>
    <p:spTree>
      <p:nvGrpSpPr>
        <p:cNvPr id="1" name=""/>
        <p:cNvGrpSpPr/>
        <p:nvPr/>
      </p:nvGrpSpPr>
      <p:grpSpPr>
        <a:xfrm>
          <a:off x="0" y="0"/>
          <a:ext cx="0" cy="0"/>
          <a:chOff x="0" y="0"/>
          <a:chExt cx="0" cy="0"/>
        </a:xfrm>
      </p:grpSpPr>
      <p:sp>
        <p:nvSpPr>
          <p:cNvPr id="11" name="Заголовок 3"/>
          <p:cNvSpPr>
            <a:spLocks noGrp="1"/>
          </p:cNvSpPr>
          <p:nvPr>
            <p:ph type="ctrTitle"/>
          </p:nvPr>
        </p:nvSpPr>
        <p:spPr>
          <a:xfrm>
            <a:off x="3356043" y="81968"/>
            <a:ext cx="8764620" cy="475946"/>
          </a:xfrm>
        </p:spPr>
        <p:txBody>
          <a:bodyPr>
            <a:noAutofit/>
          </a:bodyPr>
          <a:lstStyle/>
          <a:p>
            <a:pPr fontAlgn="t"/>
            <a:r>
              <a:rPr lang="en-US" sz="2800" b="1" dirty="0" smtClean="0">
                <a:solidFill>
                  <a:schemeClr val="accent5">
                    <a:lumMod val="50000"/>
                  </a:schemeClr>
                </a:solidFill>
              </a:rPr>
              <a:t>INVESTMENT DESIGN INNOVATION</a:t>
            </a:r>
            <a:r>
              <a:rPr lang="ru-RU" sz="2800" b="1" dirty="0" smtClean="0">
                <a:solidFill>
                  <a:schemeClr val="accent5">
                    <a:lumMod val="50000"/>
                  </a:schemeClr>
                </a:solidFill>
              </a:rPr>
              <a:t> </a:t>
            </a:r>
            <a:r>
              <a:rPr lang="en-US" sz="2800" b="1" dirty="0" smtClean="0">
                <a:solidFill>
                  <a:schemeClr val="accent5">
                    <a:lumMod val="50000"/>
                  </a:schemeClr>
                </a:solidFill>
              </a:rPr>
              <a:t> IN THE ENERGY SYSTEM</a:t>
            </a:r>
            <a:endParaRPr lang="ru-RU" sz="2800" dirty="0">
              <a:solidFill>
                <a:schemeClr val="accent5">
                  <a:lumMod val="50000"/>
                </a:schemeClr>
              </a:solidFill>
            </a:endParaRPr>
          </a:p>
        </p:txBody>
      </p:sp>
      <p:cxnSp>
        <p:nvCxnSpPr>
          <p:cNvPr id="12" name="Прямая соединительная линия 11"/>
          <p:cNvCxnSpPr/>
          <p:nvPr/>
        </p:nvCxnSpPr>
        <p:spPr>
          <a:xfrm>
            <a:off x="2869863" y="571485"/>
            <a:ext cx="9163251" cy="38501"/>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sp>
        <p:nvSpPr>
          <p:cNvPr id="13" name="Rectangle 3"/>
          <p:cNvSpPr>
            <a:spLocks noChangeArrowheads="1"/>
          </p:cNvSpPr>
          <p:nvPr/>
        </p:nvSpPr>
        <p:spPr bwMode="auto">
          <a:xfrm>
            <a:off x="1050587" y="590735"/>
            <a:ext cx="775294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sz="2400" b="1" dirty="0"/>
              <a:t>12. 1. BASIC DEFINITIONS AND TERMINOLOGY</a:t>
            </a:r>
            <a:endParaRPr lang="ru-RU" sz="2400" dirty="0"/>
          </a:p>
        </p:txBody>
      </p:sp>
      <p:sp>
        <p:nvSpPr>
          <p:cNvPr id="5" name="Rectangle 3"/>
          <p:cNvSpPr>
            <a:spLocks noChangeArrowheads="1"/>
          </p:cNvSpPr>
          <p:nvPr/>
        </p:nvSpPr>
        <p:spPr bwMode="auto">
          <a:xfrm>
            <a:off x="97277" y="856357"/>
            <a:ext cx="12023386" cy="60016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just"/>
            <a:r>
              <a:rPr lang="ru-RU" sz="2400" dirty="0" smtClean="0"/>
              <a:t>	</a:t>
            </a:r>
            <a:r>
              <a:rPr lang="en-US" sz="2400" dirty="0" smtClean="0"/>
              <a:t>Energy</a:t>
            </a:r>
            <a:r>
              <a:rPr lang="ru-RU" sz="2400" dirty="0" smtClean="0"/>
              <a:t> </a:t>
            </a:r>
            <a:r>
              <a:rPr lang="en-US" sz="2400" dirty="0"/>
              <a:t>–</a:t>
            </a:r>
            <a:r>
              <a:rPr lang="ru-RU" sz="2400" dirty="0" smtClean="0"/>
              <a:t> </a:t>
            </a:r>
            <a:r>
              <a:rPr lang="en-US" sz="2400" dirty="0" smtClean="0"/>
              <a:t>the </a:t>
            </a:r>
            <a:r>
              <a:rPr lang="en-US" sz="2400" dirty="0"/>
              <a:t>field of social production, covering energy resources, generation, transformation, transmission and use of various types of energy. The energy sector of each state operates within the framework of the established corresponding energy systems.</a:t>
            </a:r>
            <a:endParaRPr lang="ru-RU" sz="2400" dirty="0"/>
          </a:p>
          <a:p>
            <a:pPr algn="just"/>
            <a:r>
              <a:rPr lang="ru-RU" sz="2400" dirty="0" smtClean="0"/>
              <a:t>	</a:t>
            </a:r>
            <a:r>
              <a:rPr lang="en-US" sz="2400" dirty="0" smtClean="0"/>
              <a:t>Energy </a:t>
            </a:r>
            <a:r>
              <a:rPr lang="en-US" sz="2400" dirty="0"/>
              <a:t>system – a set of energy resources of all types, methods and means of obtaining, converting, distributing and using them, which ensure the supply of consumers with all types of energy.</a:t>
            </a:r>
            <a:endParaRPr lang="ru-RU" sz="2400" dirty="0"/>
          </a:p>
          <a:p>
            <a:pPr algn="just"/>
            <a:r>
              <a:rPr lang="ru-RU" sz="2400" dirty="0" smtClean="0"/>
              <a:t>	</a:t>
            </a:r>
            <a:r>
              <a:rPr lang="en-US" sz="2400" dirty="0" smtClean="0"/>
              <a:t>Energy </a:t>
            </a:r>
            <a:r>
              <a:rPr lang="en-US" sz="2400" dirty="0"/>
              <a:t>saving is an organizational, scientific, practical, informational activity aimed at the effective use of energy resources in the process of their extraction, processing, transportation, storage, production, use and disposal) and implemented using technical, economic and legal methods</a:t>
            </a:r>
            <a:endParaRPr lang="ru-RU" sz="2400" dirty="0"/>
          </a:p>
          <a:p>
            <a:pPr algn="just"/>
            <a:r>
              <a:rPr lang="ru-RU" sz="2400" dirty="0" smtClean="0"/>
              <a:t>	</a:t>
            </a:r>
            <a:r>
              <a:rPr lang="en-US" sz="2400" dirty="0" smtClean="0"/>
              <a:t>Energy </a:t>
            </a:r>
            <a:r>
              <a:rPr lang="en-US" sz="2400" dirty="0"/>
              <a:t>saving is a process in which the need for energy resources and energy carriers is reduced per unit of the final useful effect of the application.</a:t>
            </a:r>
            <a:endParaRPr lang="ru-RU" sz="2400" dirty="0"/>
          </a:p>
          <a:p>
            <a:pPr algn="just"/>
            <a:r>
              <a:rPr lang="ru-RU" sz="2400" dirty="0" smtClean="0"/>
              <a:t>	</a:t>
            </a:r>
            <a:r>
              <a:rPr lang="en-US" sz="2400" dirty="0" smtClean="0"/>
              <a:t>Effective </a:t>
            </a:r>
            <a:r>
              <a:rPr lang="en-US" sz="2400" dirty="0"/>
              <a:t>use of energy – the achievement of an economically and socially justified reduction in the use of energy resources per unit of production or services at the current level of development of technology and technology and in compliance with the requirements for environmental protection.</a:t>
            </a:r>
            <a:endParaRPr lang="ru-RU" sz="2400" dirty="0"/>
          </a:p>
        </p:txBody>
      </p:sp>
    </p:spTree>
    <p:extLst>
      <p:ext uri="{BB962C8B-B14F-4D97-AF65-F5344CB8AC3E}">
        <p14:creationId xmlns:p14="http://schemas.microsoft.com/office/powerpoint/2010/main" val="260121398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5000"/>
            <a:lum/>
          </a:blip>
          <a:srcRect/>
          <a:stretch>
            <a:fillRect l="-1000" r="-1000"/>
          </a:stretch>
        </a:blipFill>
        <a:effectLst/>
      </p:bgPr>
    </p:bg>
    <p:spTree>
      <p:nvGrpSpPr>
        <p:cNvPr id="1" name=""/>
        <p:cNvGrpSpPr/>
        <p:nvPr/>
      </p:nvGrpSpPr>
      <p:grpSpPr>
        <a:xfrm>
          <a:off x="0" y="0"/>
          <a:ext cx="0" cy="0"/>
          <a:chOff x="0" y="0"/>
          <a:chExt cx="0" cy="0"/>
        </a:xfrm>
      </p:grpSpPr>
      <p:sp>
        <p:nvSpPr>
          <p:cNvPr id="11" name="Заголовок 3"/>
          <p:cNvSpPr>
            <a:spLocks noGrp="1"/>
          </p:cNvSpPr>
          <p:nvPr>
            <p:ph type="ctrTitle"/>
          </p:nvPr>
        </p:nvSpPr>
        <p:spPr>
          <a:xfrm>
            <a:off x="3356043" y="81968"/>
            <a:ext cx="8764620" cy="475946"/>
          </a:xfrm>
        </p:spPr>
        <p:txBody>
          <a:bodyPr>
            <a:noAutofit/>
          </a:bodyPr>
          <a:lstStyle/>
          <a:p>
            <a:pPr fontAlgn="t"/>
            <a:r>
              <a:rPr lang="en-US" sz="2800" b="1" dirty="0" smtClean="0">
                <a:solidFill>
                  <a:schemeClr val="accent5">
                    <a:lumMod val="50000"/>
                  </a:schemeClr>
                </a:solidFill>
              </a:rPr>
              <a:t>INVESTMENT DESIGN INNOVATION</a:t>
            </a:r>
            <a:r>
              <a:rPr lang="ru-RU" sz="2800" b="1" dirty="0" smtClean="0">
                <a:solidFill>
                  <a:schemeClr val="accent5">
                    <a:lumMod val="50000"/>
                  </a:schemeClr>
                </a:solidFill>
              </a:rPr>
              <a:t> </a:t>
            </a:r>
            <a:r>
              <a:rPr lang="en-US" sz="2800" b="1" dirty="0" smtClean="0">
                <a:solidFill>
                  <a:schemeClr val="accent5">
                    <a:lumMod val="50000"/>
                  </a:schemeClr>
                </a:solidFill>
              </a:rPr>
              <a:t> IN THE ENERGY SYSTEM</a:t>
            </a:r>
            <a:endParaRPr lang="ru-RU" sz="2800" dirty="0">
              <a:solidFill>
                <a:schemeClr val="accent5">
                  <a:lumMod val="50000"/>
                </a:schemeClr>
              </a:solidFill>
            </a:endParaRPr>
          </a:p>
        </p:txBody>
      </p:sp>
      <p:cxnSp>
        <p:nvCxnSpPr>
          <p:cNvPr id="12" name="Прямая соединительная линия 11"/>
          <p:cNvCxnSpPr/>
          <p:nvPr/>
        </p:nvCxnSpPr>
        <p:spPr>
          <a:xfrm>
            <a:off x="2869863" y="571485"/>
            <a:ext cx="9163251" cy="38501"/>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sp>
        <p:nvSpPr>
          <p:cNvPr id="13" name="Rectangle 3"/>
          <p:cNvSpPr>
            <a:spLocks noChangeArrowheads="1"/>
          </p:cNvSpPr>
          <p:nvPr/>
        </p:nvSpPr>
        <p:spPr bwMode="auto">
          <a:xfrm>
            <a:off x="1060315" y="717195"/>
            <a:ext cx="775294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sz="2400" b="1" dirty="0"/>
              <a:t>15.2. </a:t>
            </a:r>
            <a:r>
              <a:rPr lang="en-US" sz="2400" b="1" dirty="0" smtClean="0"/>
              <a:t>PRODUCTION OF ELECTRIC ENERGY. TPP AND CHPP</a:t>
            </a:r>
            <a:endParaRPr lang="ru-RU" sz="2400" dirty="0"/>
          </a:p>
        </p:txBody>
      </p:sp>
      <p:sp>
        <p:nvSpPr>
          <p:cNvPr id="6" name="Rectangle 3"/>
          <p:cNvSpPr>
            <a:spLocks noChangeArrowheads="1"/>
          </p:cNvSpPr>
          <p:nvPr/>
        </p:nvSpPr>
        <p:spPr bwMode="auto">
          <a:xfrm>
            <a:off x="1060315" y="1286069"/>
            <a:ext cx="10535055"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just"/>
            <a:r>
              <a:rPr lang="ru-RU" sz="2400" dirty="0" smtClean="0"/>
              <a:t>*</a:t>
            </a:r>
            <a:r>
              <a:rPr lang="en-US" sz="2400" dirty="0" smtClean="0"/>
              <a:t>Thermal </a:t>
            </a:r>
            <a:r>
              <a:rPr lang="en-US" sz="2400" dirty="0"/>
              <a:t>Power Plant/ Thermal Station (TPP/TPS</a:t>
            </a:r>
            <a:r>
              <a:rPr lang="en-US" sz="2400" dirty="0" smtClean="0"/>
              <a:t>),</a:t>
            </a:r>
            <a:endParaRPr lang="ru-RU" sz="2400" dirty="0" smtClean="0"/>
          </a:p>
          <a:p>
            <a:pPr algn="just"/>
            <a:r>
              <a:rPr lang="ru-RU" sz="2400" dirty="0" smtClean="0"/>
              <a:t>*</a:t>
            </a:r>
            <a:r>
              <a:rPr lang="en-US" sz="2400" dirty="0" smtClean="0"/>
              <a:t>Combined </a:t>
            </a:r>
            <a:r>
              <a:rPr lang="en-US" sz="2400" dirty="0"/>
              <a:t>Heat and Power Plant / Combined Heat and Power Station (CHPP/CHPS)</a:t>
            </a:r>
            <a:endParaRPr lang="ru-RU" sz="2400" dirty="0"/>
          </a:p>
        </p:txBody>
      </p:sp>
      <p:pic>
        <p:nvPicPr>
          <p:cNvPr id="2" name="Рисунок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6296" y="2441512"/>
            <a:ext cx="5719493" cy="3877962"/>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3" name="Рисунок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53719" y="2529061"/>
            <a:ext cx="5379395" cy="3668539"/>
          </a:xfrm>
          <a:prstGeom prst="rect">
            <a:avLst/>
          </a:prstGeom>
          <a:ln>
            <a:noFill/>
          </a:ln>
          <a:effectLst>
            <a:reflection blurRad="12700" stA="30000" endPos="30000" dist="5000" dir="5400000" sy="-100000" algn="bl" rotWithShape="0"/>
          </a:effectLst>
          <a:scene3d>
            <a:camera prst="perspectiveContrastingLeftFacing">
              <a:rot lat="192693" lon="1206451" rev="21530051"/>
            </a:camera>
            <a:lightRig rig="threePt" dir="t">
              <a:rot lat="0" lon="0" rev="2700000"/>
            </a:lightRig>
          </a:scene3d>
          <a:sp3d>
            <a:bevelT w="63500" h="50800"/>
          </a:sp3d>
        </p:spPr>
      </p:pic>
    </p:spTree>
    <p:extLst>
      <p:ext uri="{BB962C8B-B14F-4D97-AF65-F5344CB8AC3E}">
        <p14:creationId xmlns:p14="http://schemas.microsoft.com/office/powerpoint/2010/main" val="203194699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7000" b="-17000"/>
          </a:stretch>
        </a:blipFill>
        <a:effectLst/>
      </p:bgPr>
    </p:bg>
    <p:spTree>
      <p:nvGrpSpPr>
        <p:cNvPr id="1" name=""/>
        <p:cNvGrpSpPr/>
        <p:nvPr/>
      </p:nvGrpSpPr>
      <p:grpSpPr>
        <a:xfrm>
          <a:off x="0" y="0"/>
          <a:ext cx="0" cy="0"/>
          <a:chOff x="0" y="0"/>
          <a:chExt cx="0" cy="0"/>
        </a:xfrm>
      </p:grpSpPr>
      <p:sp>
        <p:nvSpPr>
          <p:cNvPr id="8" name="Rectangle 3"/>
          <p:cNvSpPr>
            <a:spLocks noChangeArrowheads="1"/>
          </p:cNvSpPr>
          <p:nvPr/>
        </p:nvSpPr>
        <p:spPr bwMode="auto">
          <a:xfrm>
            <a:off x="2436692" y="840646"/>
            <a:ext cx="9430965"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ru-RU" sz="2400" dirty="0" smtClean="0"/>
              <a:t>	</a:t>
            </a:r>
            <a:r>
              <a:rPr lang="en-US" sz="2400" dirty="0"/>
              <a:t> In traditional energy, heat is used to generate electricity, which is initially converted into mechanical work, and then into electrical energy. The efficiency of thermal machines is characterized by efficiency:</a:t>
            </a:r>
            <a:endParaRPr lang="ru-RU" sz="2400" dirty="0"/>
          </a:p>
        </p:txBody>
      </p:sp>
      <p:cxnSp>
        <p:nvCxnSpPr>
          <p:cNvPr id="9" name="Прямая соединительная линия 8"/>
          <p:cNvCxnSpPr/>
          <p:nvPr/>
        </p:nvCxnSpPr>
        <p:spPr>
          <a:xfrm>
            <a:off x="1762897" y="634236"/>
            <a:ext cx="10017211" cy="49505"/>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sp>
        <p:nvSpPr>
          <p:cNvPr id="13" name="Заголовок 3"/>
          <p:cNvSpPr txBox="1">
            <a:spLocks/>
          </p:cNvSpPr>
          <p:nvPr/>
        </p:nvSpPr>
        <p:spPr>
          <a:xfrm>
            <a:off x="9032416" y="193579"/>
            <a:ext cx="3033036" cy="415678"/>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fontAlgn="t"/>
            <a:r>
              <a:rPr lang="en-US" sz="1400" b="1" dirty="0" smtClean="0"/>
              <a:t>INVESTMENT DESIGN INNOVATION</a:t>
            </a:r>
            <a:r>
              <a:rPr lang="ru-RU" sz="1400" b="1" dirty="0" smtClean="0"/>
              <a:t> </a:t>
            </a:r>
            <a:r>
              <a:rPr lang="en-US" sz="1400" b="1" dirty="0" smtClean="0"/>
              <a:t> IN </a:t>
            </a:r>
            <a:endParaRPr lang="ru-RU" sz="1400" b="1" dirty="0" smtClean="0"/>
          </a:p>
          <a:p>
            <a:pPr algn="l" fontAlgn="t"/>
            <a:r>
              <a:rPr lang="en-US" sz="1400" b="1" dirty="0" smtClean="0"/>
              <a:t>THE ENERGY SYSTEM</a:t>
            </a:r>
            <a:endParaRPr lang="ru-RU" sz="1400" dirty="0"/>
          </a:p>
        </p:txBody>
      </p:sp>
      <p:sp>
        <p:nvSpPr>
          <p:cNvPr id="14" name="Прямоугольник 13"/>
          <p:cNvSpPr/>
          <p:nvPr/>
        </p:nvSpPr>
        <p:spPr>
          <a:xfrm>
            <a:off x="1762897" y="111016"/>
            <a:ext cx="2371358" cy="523220"/>
          </a:xfrm>
          <a:prstGeom prst="rect">
            <a:avLst/>
          </a:prstGeom>
        </p:spPr>
        <p:txBody>
          <a:bodyPr wrap="square">
            <a:spAutoFit/>
          </a:bodyPr>
          <a:lstStyle/>
          <a:p>
            <a:r>
              <a:rPr lang="en-US" sz="1400" b="1" dirty="0"/>
              <a:t>Energy investment objects </a:t>
            </a:r>
            <a:endParaRPr lang="ru-RU" sz="1400" b="1" dirty="0" smtClean="0"/>
          </a:p>
          <a:p>
            <a:r>
              <a:rPr lang="en-US" sz="1400" b="1" dirty="0" smtClean="0"/>
              <a:t>Topic 12</a:t>
            </a:r>
            <a:r>
              <a:rPr lang="en-US" sz="1400" b="1" dirty="0"/>
              <a:t>. Traditional energy.</a:t>
            </a:r>
            <a:endParaRPr lang="ru-RU" sz="1400" b="1" dirty="0"/>
          </a:p>
        </p:txBody>
      </p:sp>
      <p:graphicFrame>
        <p:nvGraphicFramePr>
          <p:cNvPr id="3" name="Объект 2"/>
          <p:cNvGraphicFramePr>
            <a:graphicFrameLocks noChangeAspect="1"/>
          </p:cNvGraphicFramePr>
          <p:nvPr>
            <p:extLst>
              <p:ext uri="{D42A27DB-BD31-4B8C-83A1-F6EECF244321}">
                <p14:modId xmlns:p14="http://schemas.microsoft.com/office/powerpoint/2010/main" val="1353132547"/>
              </p:ext>
            </p:extLst>
          </p:nvPr>
        </p:nvGraphicFramePr>
        <p:xfrm>
          <a:off x="3239310" y="2325593"/>
          <a:ext cx="2178996" cy="737254"/>
        </p:xfrm>
        <a:graphic>
          <a:graphicData uri="http://schemas.openxmlformats.org/presentationml/2006/ole">
            <mc:AlternateContent xmlns:mc="http://schemas.openxmlformats.org/markup-compatibility/2006">
              <mc:Choice xmlns:v="urn:schemas-microsoft-com:vml" Requires="v">
                <p:oleObj spid="_x0000_s2077" name="Уравнение" r:id="rId4" imgW="1269449" imgH="431613" progId="Equation.3">
                  <p:embed/>
                </p:oleObj>
              </mc:Choice>
              <mc:Fallback>
                <p:oleObj name="Уравнение" r:id="rId4" imgW="1269449" imgH="431613"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39310" y="2325593"/>
                        <a:ext cx="2178996" cy="737254"/>
                      </a:xfrm>
                      <a:prstGeom prst="rect">
                        <a:avLst/>
                      </a:prstGeom>
                      <a:noFill/>
                    </p:spPr>
                  </p:pic>
                </p:oleObj>
              </mc:Fallback>
            </mc:AlternateContent>
          </a:graphicData>
        </a:graphic>
      </p:graphicFrame>
      <p:graphicFrame>
        <p:nvGraphicFramePr>
          <p:cNvPr id="4" name="Объект 3"/>
          <p:cNvGraphicFramePr>
            <a:graphicFrameLocks noChangeAspect="1"/>
          </p:cNvGraphicFramePr>
          <p:nvPr>
            <p:extLst>
              <p:ext uri="{D42A27DB-BD31-4B8C-83A1-F6EECF244321}">
                <p14:modId xmlns:p14="http://schemas.microsoft.com/office/powerpoint/2010/main" val="3834674793"/>
              </p:ext>
            </p:extLst>
          </p:nvPr>
        </p:nvGraphicFramePr>
        <p:xfrm>
          <a:off x="6026656" y="2746264"/>
          <a:ext cx="1860985" cy="675357"/>
        </p:xfrm>
        <a:graphic>
          <a:graphicData uri="http://schemas.openxmlformats.org/presentationml/2006/ole">
            <mc:AlternateContent xmlns:mc="http://schemas.openxmlformats.org/markup-compatibility/2006">
              <mc:Choice xmlns:v="urn:schemas-microsoft-com:vml" Requires="v">
                <p:oleObj spid="_x0000_s2078" name="Уравнение" r:id="rId6" imgW="1180588" imgH="431613" progId="Equation.3">
                  <p:embed/>
                </p:oleObj>
              </mc:Choice>
              <mc:Fallback>
                <p:oleObj name="Уравнение" r:id="rId6" imgW="1180588" imgH="431613"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26656" y="2746264"/>
                        <a:ext cx="1860985" cy="675357"/>
                      </a:xfrm>
                      <a:prstGeom prst="rect">
                        <a:avLst/>
                      </a:prstGeom>
                      <a:noFill/>
                    </p:spPr>
                  </p:pic>
                </p:oleObj>
              </mc:Fallback>
            </mc:AlternateContent>
          </a:graphicData>
        </a:graphic>
      </p:graphicFrame>
      <p:graphicFrame>
        <p:nvGraphicFramePr>
          <p:cNvPr id="5" name="Объект 4"/>
          <p:cNvGraphicFramePr>
            <a:graphicFrameLocks noChangeAspect="1"/>
          </p:cNvGraphicFramePr>
          <p:nvPr>
            <p:extLst>
              <p:ext uri="{D42A27DB-BD31-4B8C-83A1-F6EECF244321}">
                <p14:modId xmlns:p14="http://schemas.microsoft.com/office/powerpoint/2010/main" val="719391806"/>
              </p:ext>
            </p:extLst>
          </p:nvPr>
        </p:nvGraphicFramePr>
        <p:xfrm>
          <a:off x="8479515" y="3273412"/>
          <a:ext cx="2434880" cy="347840"/>
        </p:xfrm>
        <a:graphic>
          <a:graphicData uri="http://schemas.openxmlformats.org/presentationml/2006/ole">
            <mc:AlternateContent xmlns:mc="http://schemas.openxmlformats.org/markup-compatibility/2006">
              <mc:Choice xmlns:v="urn:schemas-microsoft-com:vml" Requires="v">
                <p:oleObj spid="_x0000_s2079" name="Уравнение" r:id="rId8" imgW="1536033" imgH="215806" progId="Equation.3">
                  <p:embed/>
                </p:oleObj>
              </mc:Choice>
              <mc:Fallback>
                <p:oleObj name="Уравнение" r:id="rId8" imgW="1536033" imgH="215806"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479515" y="3273412"/>
                        <a:ext cx="2434880" cy="347840"/>
                      </a:xfrm>
                      <a:prstGeom prst="rect">
                        <a:avLst/>
                      </a:prstGeom>
                      <a:noFill/>
                    </p:spPr>
                  </p:pic>
                </p:oleObj>
              </mc:Fallback>
            </mc:AlternateContent>
          </a:graphicData>
        </a:graphic>
      </p:graphicFrame>
      <p:graphicFrame>
        <p:nvGraphicFramePr>
          <p:cNvPr id="6" name="Объект 5"/>
          <p:cNvGraphicFramePr>
            <a:graphicFrameLocks noChangeAspect="1"/>
          </p:cNvGraphicFramePr>
          <p:nvPr>
            <p:extLst>
              <p:ext uri="{D42A27DB-BD31-4B8C-83A1-F6EECF244321}">
                <p14:modId xmlns:p14="http://schemas.microsoft.com/office/powerpoint/2010/main" val="4037296492"/>
              </p:ext>
            </p:extLst>
          </p:nvPr>
        </p:nvGraphicFramePr>
        <p:xfrm>
          <a:off x="2439301" y="3599481"/>
          <a:ext cx="343495" cy="412194"/>
        </p:xfrm>
        <a:graphic>
          <a:graphicData uri="http://schemas.openxmlformats.org/presentationml/2006/ole">
            <mc:AlternateContent xmlns:mc="http://schemas.openxmlformats.org/markup-compatibility/2006">
              <mc:Choice xmlns:v="urn:schemas-microsoft-com:vml" Requires="v">
                <p:oleObj spid="_x0000_s2080" name="Уравнение" r:id="rId10" imgW="190500" imgH="228600" progId="Equation.3">
                  <p:embed/>
                </p:oleObj>
              </mc:Choice>
              <mc:Fallback>
                <p:oleObj name="Уравнение" r:id="rId10" imgW="190500" imgH="228600"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439301" y="3599481"/>
                        <a:ext cx="343495" cy="412194"/>
                      </a:xfrm>
                      <a:prstGeom prst="rect">
                        <a:avLst/>
                      </a:prstGeom>
                      <a:noFill/>
                    </p:spPr>
                  </p:pic>
                </p:oleObj>
              </mc:Fallback>
            </mc:AlternateContent>
          </a:graphicData>
        </a:graphic>
      </p:graphicFrame>
      <p:graphicFrame>
        <p:nvGraphicFramePr>
          <p:cNvPr id="7" name="Объект 6"/>
          <p:cNvGraphicFramePr>
            <a:graphicFrameLocks noChangeAspect="1"/>
          </p:cNvGraphicFramePr>
          <p:nvPr>
            <p:extLst>
              <p:ext uri="{D42A27DB-BD31-4B8C-83A1-F6EECF244321}">
                <p14:modId xmlns:p14="http://schemas.microsoft.com/office/powerpoint/2010/main" val="3938357436"/>
              </p:ext>
            </p:extLst>
          </p:nvPr>
        </p:nvGraphicFramePr>
        <p:xfrm>
          <a:off x="2440391" y="3883281"/>
          <a:ext cx="319682" cy="367634"/>
        </p:xfrm>
        <a:graphic>
          <a:graphicData uri="http://schemas.openxmlformats.org/presentationml/2006/ole">
            <mc:AlternateContent xmlns:mc="http://schemas.openxmlformats.org/markup-compatibility/2006">
              <mc:Choice xmlns:v="urn:schemas-microsoft-com:vml" Requires="v">
                <p:oleObj spid="_x0000_s2081" name="Уравнение" r:id="rId12" imgW="190335" imgH="215713" progId="Equation.3">
                  <p:embed/>
                </p:oleObj>
              </mc:Choice>
              <mc:Fallback>
                <p:oleObj name="Уравнение" r:id="rId12" imgW="190335" imgH="215713" progId="Equation.3">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440391" y="3883281"/>
                        <a:ext cx="319682" cy="367634"/>
                      </a:xfrm>
                      <a:prstGeom prst="rect">
                        <a:avLst/>
                      </a:prstGeom>
                      <a:noFill/>
                    </p:spPr>
                  </p:pic>
                </p:oleObj>
              </mc:Fallback>
            </mc:AlternateContent>
          </a:graphicData>
        </a:graphic>
      </p:graphicFrame>
      <p:graphicFrame>
        <p:nvGraphicFramePr>
          <p:cNvPr id="10" name="Объект 9"/>
          <p:cNvGraphicFramePr>
            <a:graphicFrameLocks noChangeAspect="1"/>
          </p:cNvGraphicFramePr>
          <p:nvPr>
            <p:extLst>
              <p:ext uri="{D42A27DB-BD31-4B8C-83A1-F6EECF244321}">
                <p14:modId xmlns:p14="http://schemas.microsoft.com/office/powerpoint/2010/main" val="1350898702"/>
              </p:ext>
            </p:extLst>
          </p:nvPr>
        </p:nvGraphicFramePr>
        <p:xfrm>
          <a:off x="2465293" y="4173600"/>
          <a:ext cx="239714" cy="275671"/>
        </p:xfrm>
        <a:graphic>
          <a:graphicData uri="http://schemas.openxmlformats.org/presentationml/2006/ole">
            <mc:AlternateContent xmlns:mc="http://schemas.openxmlformats.org/markup-compatibility/2006">
              <mc:Choice xmlns:v="urn:schemas-microsoft-com:vml" Requires="v">
                <p:oleObj spid="_x0000_s2082" name="Уравнение" r:id="rId14" imgW="190335" imgH="215713" progId="Equation.3">
                  <p:embed/>
                </p:oleObj>
              </mc:Choice>
              <mc:Fallback>
                <p:oleObj name="Уравнение" r:id="rId14" imgW="190335" imgH="215713" progId="Equation.3">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465293" y="4173600"/>
                        <a:ext cx="239714" cy="275671"/>
                      </a:xfrm>
                      <a:prstGeom prst="rect">
                        <a:avLst/>
                      </a:prstGeom>
                      <a:noFill/>
                    </p:spPr>
                  </p:pic>
                </p:oleObj>
              </mc:Fallback>
            </mc:AlternateContent>
          </a:graphicData>
        </a:graphic>
      </p:graphicFrame>
      <p:graphicFrame>
        <p:nvGraphicFramePr>
          <p:cNvPr id="11" name="Объект 10"/>
          <p:cNvGraphicFramePr>
            <a:graphicFrameLocks noChangeAspect="1"/>
          </p:cNvGraphicFramePr>
          <p:nvPr>
            <p:extLst>
              <p:ext uri="{D42A27DB-BD31-4B8C-83A1-F6EECF244321}">
                <p14:modId xmlns:p14="http://schemas.microsoft.com/office/powerpoint/2010/main" val="1042258036"/>
              </p:ext>
            </p:extLst>
          </p:nvPr>
        </p:nvGraphicFramePr>
        <p:xfrm>
          <a:off x="2480771" y="4452062"/>
          <a:ext cx="208758" cy="282437"/>
        </p:xfrm>
        <a:graphic>
          <a:graphicData uri="http://schemas.openxmlformats.org/presentationml/2006/ole">
            <mc:AlternateContent xmlns:mc="http://schemas.openxmlformats.org/markup-compatibility/2006">
              <mc:Choice xmlns:v="urn:schemas-microsoft-com:vml" Requires="v">
                <p:oleObj spid="_x0000_s2083" name="Уравнение" r:id="rId16" imgW="164885" imgH="215619" progId="Equation.3">
                  <p:embed/>
                </p:oleObj>
              </mc:Choice>
              <mc:Fallback>
                <p:oleObj name="Уравнение" r:id="rId16" imgW="164885" imgH="215619" progId="Equation.3">
                  <p:embed/>
                  <p:pic>
                    <p:nvPicPr>
                      <p:cNvPr id="0" name=""/>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480771" y="4452062"/>
                        <a:ext cx="208758" cy="282437"/>
                      </a:xfrm>
                      <a:prstGeom prst="rect">
                        <a:avLst/>
                      </a:prstGeom>
                      <a:noFill/>
                    </p:spPr>
                  </p:pic>
                </p:oleObj>
              </mc:Fallback>
            </mc:AlternateContent>
          </a:graphicData>
        </a:graphic>
      </p:graphicFrame>
      <p:graphicFrame>
        <p:nvGraphicFramePr>
          <p:cNvPr id="15" name="Объект 14"/>
          <p:cNvGraphicFramePr>
            <a:graphicFrameLocks noChangeAspect="1"/>
          </p:cNvGraphicFramePr>
          <p:nvPr>
            <p:extLst>
              <p:ext uri="{D42A27DB-BD31-4B8C-83A1-F6EECF244321}">
                <p14:modId xmlns:p14="http://schemas.microsoft.com/office/powerpoint/2010/main" val="2702044508"/>
              </p:ext>
            </p:extLst>
          </p:nvPr>
        </p:nvGraphicFramePr>
        <p:xfrm>
          <a:off x="2436692" y="4956924"/>
          <a:ext cx="306416" cy="208363"/>
        </p:xfrm>
        <a:graphic>
          <a:graphicData uri="http://schemas.openxmlformats.org/presentationml/2006/ole">
            <mc:AlternateContent xmlns:mc="http://schemas.openxmlformats.org/markup-compatibility/2006">
              <mc:Choice xmlns:v="urn:schemas-microsoft-com:vml" Requires="v">
                <p:oleObj spid="_x0000_s2084" name="Уравнение" r:id="rId18" imgW="241091" imgH="164957" progId="Equation.3">
                  <p:embed/>
                </p:oleObj>
              </mc:Choice>
              <mc:Fallback>
                <p:oleObj name="Уравнение" r:id="rId18" imgW="241091" imgH="164957" progId="Equation.3">
                  <p:embed/>
                  <p:pic>
                    <p:nvPicPr>
                      <p:cNvPr id="0" name=""/>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2436692" y="4956924"/>
                        <a:ext cx="306416" cy="208363"/>
                      </a:xfrm>
                      <a:prstGeom prst="rect">
                        <a:avLst/>
                      </a:prstGeom>
                      <a:noFill/>
                    </p:spPr>
                  </p:pic>
                </p:oleObj>
              </mc:Fallback>
            </mc:AlternateContent>
          </a:graphicData>
        </a:graphic>
      </p:graphicFrame>
      <p:graphicFrame>
        <p:nvGraphicFramePr>
          <p:cNvPr id="16" name="Объект 15"/>
          <p:cNvGraphicFramePr>
            <a:graphicFrameLocks noChangeAspect="1"/>
          </p:cNvGraphicFramePr>
          <p:nvPr>
            <p:extLst>
              <p:ext uri="{D42A27DB-BD31-4B8C-83A1-F6EECF244321}">
                <p14:modId xmlns:p14="http://schemas.microsoft.com/office/powerpoint/2010/main" val="97755461"/>
              </p:ext>
            </p:extLst>
          </p:nvPr>
        </p:nvGraphicFramePr>
        <p:xfrm>
          <a:off x="2438778" y="5160473"/>
          <a:ext cx="256181" cy="294608"/>
        </p:xfrm>
        <a:graphic>
          <a:graphicData uri="http://schemas.openxmlformats.org/presentationml/2006/ole">
            <mc:AlternateContent xmlns:mc="http://schemas.openxmlformats.org/markup-compatibility/2006">
              <mc:Choice xmlns:v="urn:schemas-microsoft-com:vml" Requires="v">
                <p:oleObj spid="_x0000_s2085" name="Уравнение" r:id="rId20" imgW="190335" imgH="215713" progId="Equation.3">
                  <p:embed/>
                </p:oleObj>
              </mc:Choice>
              <mc:Fallback>
                <p:oleObj name="Уравнение" r:id="rId20" imgW="190335" imgH="215713" progId="Equation.3">
                  <p:embed/>
                  <p:pic>
                    <p:nvPicPr>
                      <p:cNvPr id="0" name=""/>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2438778" y="5160473"/>
                        <a:ext cx="256181" cy="294608"/>
                      </a:xfrm>
                      <a:prstGeom prst="rect">
                        <a:avLst/>
                      </a:prstGeom>
                      <a:noFill/>
                    </p:spPr>
                  </p:pic>
                </p:oleObj>
              </mc:Fallback>
            </mc:AlternateContent>
          </a:graphicData>
        </a:graphic>
      </p:graphicFrame>
      <p:graphicFrame>
        <p:nvGraphicFramePr>
          <p:cNvPr id="17" name="Объект 16"/>
          <p:cNvGraphicFramePr>
            <a:graphicFrameLocks noChangeAspect="1"/>
          </p:cNvGraphicFramePr>
          <p:nvPr>
            <p:extLst>
              <p:ext uri="{D42A27DB-BD31-4B8C-83A1-F6EECF244321}">
                <p14:modId xmlns:p14="http://schemas.microsoft.com/office/powerpoint/2010/main" val="4074595475"/>
              </p:ext>
            </p:extLst>
          </p:nvPr>
        </p:nvGraphicFramePr>
        <p:xfrm>
          <a:off x="2463500" y="5417314"/>
          <a:ext cx="241508" cy="264509"/>
        </p:xfrm>
        <a:graphic>
          <a:graphicData uri="http://schemas.openxmlformats.org/presentationml/2006/ole">
            <mc:AlternateContent xmlns:mc="http://schemas.openxmlformats.org/markup-compatibility/2006">
              <mc:Choice xmlns:v="urn:schemas-microsoft-com:vml" Requires="v">
                <p:oleObj spid="_x0000_s2086" name="Уравнение" r:id="rId22" imgW="203024" imgH="215713" progId="Equation.3">
                  <p:embed/>
                </p:oleObj>
              </mc:Choice>
              <mc:Fallback>
                <p:oleObj name="Уравнение" r:id="rId22" imgW="203024" imgH="215713" progId="Equation.3">
                  <p:embed/>
                  <p:pic>
                    <p:nvPicPr>
                      <p:cNvPr id="0" name=""/>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2463500" y="5417314"/>
                        <a:ext cx="241508" cy="264509"/>
                      </a:xfrm>
                      <a:prstGeom prst="rect">
                        <a:avLst/>
                      </a:prstGeom>
                      <a:noFill/>
                    </p:spPr>
                  </p:pic>
                </p:oleObj>
              </mc:Fallback>
            </mc:AlternateContent>
          </a:graphicData>
        </a:graphic>
      </p:graphicFrame>
      <p:sp>
        <p:nvSpPr>
          <p:cNvPr id="21" name="Rectangle 15"/>
          <p:cNvSpPr>
            <a:spLocks noChangeArrowheads="1"/>
          </p:cNvSpPr>
          <p:nvPr/>
        </p:nvSpPr>
        <p:spPr bwMode="auto">
          <a:xfrm>
            <a:off x="3414408" y="3897347"/>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sp>
        <p:nvSpPr>
          <p:cNvPr id="36" name="Rectangle 41"/>
          <p:cNvSpPr>
            <a:spLocks noChangeArrowheads="1"/>
          </p:cNvSpPr>
          <p:nvPr/>
        </p:nvSpPr>
        <p:spPr bwMode="auto">
          <a:xfrm>
            <a:off x="2778369" y="3659038"/>
            <a:ext cx="6823196" cy="2062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ru-RU" sz="1600" b="0"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Arial" panose="020B0604020202020204" pitchFamily="34" charset="0"/>
              </a:rPr>
              <a:t>–</a:t>
            </a:r>
            <a:r>
              <a:rPr kumimoji="0" lang="en-US" altLang="ru-RU" sz="16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Arial" panose="020B0604020202020204" pitchFamily="34" charset="0"/>
              </a:rPr>
              <a:t> Efficiency of the electric part of the power station (generator efficiency),</a:t>
            </a:r>
            <a:endParaRPr kumimoji="0" lang="ru-RU" altLang="ru-RU" sz="16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ru-RU" sz="1600" b="0"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Arial" panose="020B0604020202020204" pitchFamily="34" charset="0"/>
              </a:rPr>
              <a:t>–</a:t>
            </a:r>
            <a:r>
              <a:rPr kumimoji="0" lang="en-US" altLang="ru-RU" sz="16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Arial" panose="020B0604020202020204" pitchFamily="34" charset="0"/>
              </a:rPr>
              <a:t> Efficiency of the thermal part of the power station (turbine efficiency),</a:t>
            </a:r>
            <a:endParaRPr kumimoji="0" lang="ru-RU" altLang="ru-RU" sz="16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ru-RU" sz="1600" b="0"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Arial" panose="020B0604020202020204" pitchFamily="34" charset="0"/>
              </a:rPr>
              <a:t>–</a:t>
            </a:r>
            <a:r>
              <a:rPr kumimoji="0" lang="en-US" altLang="ru-RU" sz="16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Arial" panose="020B0604020202020204" pitchFamily="34" charset="0"/>
              </a:rPr>
              <a:t> Efficiency of other power plant equipment (transformers, reactors),</a:t>
            </a:r>
            <a:endParaRPr kumimoji="0" lang="ru-RU" altLang="ru-RU" sz="1600" b="0" i="0" u="none" strike="noStrike" cap="none" normalizeH="0" baseline="0" dirty="0" smtClean="0">
              <a:ln>
                <a:noFill/>
              </a:ln>
              <a:solidFill>
                <a:schemeClr val="tx1"/>
              </a:solidFill>
              <a:effectLst/>
            </a:endParaRPr>
          </a:p>
          <a:p>
            <a:pPr eaLnBrk="0" fontAlgn="base" hangingPunct="0">
              <a:spcBef>
                <a:spcPct val="0"/>
              </a:spcBef>
              <a:spcAft>
                <a:spcPct val="0"/>
              </a:spcAft>
            </a:pPr>
            <a:r>
              <a:rPr kumimoji="0" lang="en-US" altLang="ru-RU" sz="1600" b="0"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Arial" panose="020B0604020202020204" pitchFamily="34" charset="0"/>
              </a:rPr>
              <a:t>–</a:t>
            </a:r>
            <a:r>
              <a:rPr kumimoji="0" lang="en-US" altLang="ru-RU" sz="16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Arial" panose="020B0604020202020204" pitchFamily="34" charset="0"/>
              </a:rPr>
              <a:t> Power (</a:t>
            </a:r>
            <a:r>
              <a:rPr kumimoji="0" lang="ru-RU" altLang="ru-RU" sz="16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Arial" panose="020B0604020202020204" pitchFamily="34" charset="0"/>
              </a:rPr>
              <a:t>           </a:t>
            </a:r>
            <a:r>
              <a:rPr lang="en-US" altLang="ru-RU" sz="1600" dirty="0" smtClean="0">
                <a:latin typeface="Arial" panose="020B0604020202020204" pitchFamily="34" charset="0"/>
                <a:ea typeface="Calibri" panose="020F0502020204030204" pitchFamily="34" charset="0"/>
                <a:cs typeface="Arial" panose="020B0604020202020204" pitchFamily="34" charset="0"/>
              </a:rPr>
              <a:t>, </a:t>
            </a:r>
            <a:r>
              <a:rPr lang="en-US" altLang="ru-RU" sz="1600" dirty="0">
                <a:latin typeface="Arial" panose="020B0604020202020204" pitchFamily="34" charset="0"/>
                <a:ea typeface="Calibri" panose="020F0502020204030204" pitchFamily="34" charset="0"/>
                <a:cs typeface="Arial" panose="020B0604020202020204" pitchFamily="34" charset="0"/>
              </a:rPr>
              <a:t>kW) generated by the generator </a:t>
            </a:r>
            <a:endParaRPr lang="ru-RU" altLang="ru-RU" sz="1600" dirty="0" smtClean="0">
              <a:latin typeface="Arial" panose="020B0604020202020204" pitchFamily="34" charset="0"/>
              <a:ea typeface="Calibri" panose="020F0502020204030204" pitchFamily="34" charset="0"/>
              <a:cs typeface="Arial" panose="020B0604020202020204" pitchFamily="34" charset="0"/>
            </a:endParaRPr>
          </a:p>
          <a:p>
            <a:pPr eaLnBrk="0" fontAlgn="base" hangingPunct="0">
              <a:spcBef>
                <a:spcPct val="0"/>
              </a:spcBef>
              <a:spcAft>
                <a:spcPct val="0"/>
              </a:spcAft>
            </a:pPr>
            <a:r>
              <a:rPr lang="ru-RU" altLang="ru-RU" sz="1600" dirty="0" smtClean="0">
                <a:latin typeface="Arial" panose="020B0604020202020204" pitchFamily="34" charset="0"/>
                <a:ea typeface="Calibri" panose="020F0502020204030204" pitchFamily="34" charset="0"/>
                <a:cs typeface="Arial" panose="020B0604020202020204" pitchFamily="34" charset="0"/>
              </a:rPr>
              <a:t>   </a:t>
            </a:r>
            <a:r>
              <a:rPr lang="en-US" altLang="ru-RU" sz="1600" dirty="0" smtClean="0">
                <a:latin typeface="Arial" panose="020B0604020202020204" pitchFamily="34" charset="0"/>
                <a:ea typeface="Calibri" panose="020F0502020204030204" pitchFamily="34" charset="0"/>
                <a:cs typeface="Arial" panose="020B0604020202020204" pitchFamily="34" charset="0"/>
              </a:rPr>
              <a:t>(</a:t>
            </a:r>
            <a:r>
              <a:rPr lang="en-US" altLang="ru-RU" sz="1600" dirty="0">
                <a:latin typeface="Arial" panose="020B0604020202020204" pitchFamily="34" charset="0"/>
                <a:ea typeface="Calibri" panose="020F0502020204030204" pitchFamily="34" charset="0"/>
                <a:cs typeface="Arial" panose="020B0604020202020204" pitchFamily="34" charset="0"/>
              </a:rPr>
              <a:t>group of generators</a:t>
            </a:r>
            <a:r>
              <a:rPr lang="en-US" altLang="ru-RU" sz="1600" dirty="0" smtClean="0">
                <a:latin typeface="Arial" panose="020B0604020202020204" pitchFamily="34" charset="0"/>
                <a:ea typeface="Calibri" panose="020F0502020204030204" pitchFamily="34" charset="0"/>
                <a:cs typeface="Arial" panose="020B0604020202020204" pitchFamily="34" charset="0"/>
              </a:rPr>
              <a:t>),</a:t>
            </a:r>
            <a:endParaRPr lang="ru-RU" altLang="ru-RU" sz="1600" dirty="0" smtClean="0">
              <a:latin typeface="Arial" panose="020B0604020202020204" pitchFamily="34" charset="0"/>
              <a:ea typeface="Calibri" panose="020F0502020204030204" pitchFamily="34" charset="0"/>
              <a:cs typeface="Arial" panose="020B0604020202020204" pitchFamily="34" charset="0"/>
            </a:endParaRPr>
          </a:p>
          <a:p>
            <a:pPr lvl="0" eaLnBrk="0" fontAlgn="base" hangingPunct="0">
              <a:spcBef>
                <a:spcPct val="0"/>
              </a:spcBef>
              <a:spcAft>
                <a:spcPct val="0"/>
              </a:spcAft>
            </a:pPr>
            <a:r>
              <a:rPr lang="en-US" altLang="ru-RU" sz="1600" dirty="0" smtClean="0">
                <a:latin typeface="Calibri" panose="020F0502020204030204" pitchFamily="34" charset="0"/>
                <a:ea typeface="Calibri" panose="020F0502020204030204" pitchFamily="34" charset="0"/>
                <a:cs typeface="Arial" panose="020B0604020202020204" pitchFamily="34" charset="0"/>
              </a:rPr>
              <a:t>–</a:t>
            </a:r>
            <a:r>
              <a:rPr lang="en-US" altLang="ru-RU" sz="1600" dirty="0" smtClean="0">
                <a:latin typeface="Arial" panose="020B0604020202020204" pitchFamily="34" charset="0"/>
                <a:ea typeface="Calibri" panose="020F0502020204030204" pitchFamily="34" charset="0"/>
                <a:cs typeface="Arial" panose="020B0604020202020204" pitchFamily="34" charset="0"/>
              </a:rPr>
              <a:t> </a:t>
            </a:r>
            <a:r>
              <a:rPr lang="en-US" altLang="ru-RU" sz="1600" dirty="0">
                <a:latin typeface="Arial" panose="020B0604020202020204" pitchFamily="34" charset="0"/>
                <a:ea typeface="Calibri" panose="020F0502020204030204" pitchFamily="34" charset="0"/>
                <a:cs typeface="Arial" panose="020B0604020202020204" pitchFamily="34" charset="0"/>
              </a:rPr>
              <a:t>Total of the electric generator, kW (or a group of generators). </a:t>
            </a:r>
            <a:endParaRPr lang="ru-RU" altLang="ru-RU" sz="1600" dirty="0"/>
          </a:p>
          <a:p>
            <a:pPr lvl="0" eaLnBrk="0" fontAlgn="base" hangingPunct="0">
              <a:spcBef>
                <a:spcPct val="0"/>
              </a:spcBef>
              <a:spcAft>
                <a:spcPct val="0"/>
              </a:spcAft>
            </a:pPr>
            <a:r>
              <a:rPr lang="en-US" altLang="ru-RU" sz="1600" dirty="0">
                <a:latin typeface="Calibri" panose="020F0502020204030204" pitchFamily="34" charset="0"/>
                <a:ea typeface="Calibri" panose="020F0502020204030204" pitchFamily="34" charset="0"/>
                <a:cs typeface="Arial" panose="020B0604020202020204" pitchFamily="34" charset="0"/>
              </a:rPr>
              <a:t>–</a:t>
            </a:r>
            <a:r>
              <a:rPr lang="en-US" altLang="ru-RU" sz="1600" dirty="0">
                <a:latin typeface="Arial" panose="020B0604020202020204" pitchFamily="34" charset="0"/>
                <a:ea typeface="Calibri" panose="020F0502020204030204" pitchFamily="34" charset="0"/>
                <a:cs typeface="Arial" panose="020B0604020202020204" pitchFamily="34" charset="0"/>
              </a:rPr>
              <a:t> Input temperature of the steam turbine,</a:t>
            </a:r>
            <a:endParaRPr lang="ru-RU" altLang="ru-RU" sz="1600" dirty="0"/>
          </a:p>
          <a:p>
            <a:pPr lvl="0" eaLnBrk="0" fontAlgn="base" hangingPunct="0">
              <a:spcBef>
                <a:spcPct val="0"/>
              </a:spcBef>
              <a:spcAft>
                <a:spcPct val="0"/>
              </a:spcAft>
            </a:pPr>
            <a:r>
              <a:rPr lang="en-US" altLang="ru-RU" sz="1600" dirty="0">
                <a:latin typeface="Calibri" panose="020F0502020204030204" pitchFamily="34" charset="0"/>
                <a:ea typeface="Calibri" panose="020F0502020204030204" pitchFamily="34" charset="0"/>
                <a:cs typeface="Arial" panose="020B0604020202020204" pitchFamily="34" charset="0"/>
              </a:rPr>
              <a:t>–</a:t>
            </a:r>
            <a:r>
              <a:rPr lang="en-US" altLang="ru-RU" sz="1600" dirty="0">
                <a:latin typeface="Arial" panose="020B0604020202020204" pitchFamily="34" charset="0"/>
                <a:ea typeface="Calibri" panose="020F0502020204030204" pitchFamily="34" charset="0"/>
                <a:cs typeface="Arial" panose="020B0604020202020204" pitchFamily="34" charset="0"/>
              </a:rPr>
              <a:t> Output temperature of the steam </a:t>
            </a:r>
            <a:r>
              <a:rPr lang="en-US" altLang="ru-RU" sz="1600" dirty="0" smtClean="0">
                <a:latin typeface="Arial" panose="020B0604020202020204" pitchFamily="34" charset="0"/>
                <a:ea typeface="Calibri" panose="020F0502020204030204" pitchFamily="34" charset="0"/>
                <a:cs typeface="Arial" panose="020B0604020202020204" pitchFamily="34" charset="0"/>
              </a:rPr>
              <a:t>turbine</a:t>
            </a:r>
            <a:endParaRPr kumimoji="0" lang="en-US" altLang="ru-RU" sz="1600" b="0" i="0" u="none" strike="noStrike" cap="none" normalizeH="0" baseline="0" dirty="0" smtClean="0">
              <a:ln>
                <a:noFill/>
              </a:ln>
              <a:solidFill>
                <a:schemeClr val="tx1"/>
              </a:solidFill>
              <a:effectLst/>
              <a:latin typeface="Arial" panose="020B0604020202020204" pitchFamily="34" charset="0"/>
            </a:endParaRPr>
          </a:p>
        </p:txBody>
      </p:sp>
      <p:graphicFrame>
        <p:nvGraphicFramePr>
          <p:cNvPr id="37" name="Объект 36"/>
          <p:cNvGraphicFramePr>
            <a:graphicFrameLocks noChangeAspect="1"/>
          </p:cNvGraphicFramePr>
          <p:nvPr>
            <p:extLst>
              <p:ext uri="{D42A27DB-BD31-4B8C-83A1-F6EECF244321}">
                <p14:modId xmlns:p14="http://schemas.microsoft.com/office/powerpoint/2010/main" val="3588751807"/>
              </p:ext>
            </p:extLst>
          </p:nvPr>
        </p:nvGraphicFramePr>
        <p:xfrm>
          <a:off x="3723503" y="4466588"/>
          <a:ext cx="670596" cy="240995"/>
        </p:xfrm>
        <a:graphic>
          <a:graphicData uri="http://schemas.openxmlformats.org/presentationml/2006/ole">
            <mc:AlternateContent xmlns:mc="http://schemas.openxmlformats.org/markup-compatibility/2006">
              <mc:Choice xmlns:v="urn:schemas-microsoft-com:vml" Requires="v">
                <p:oleObj spid="_x0000_s2087" name="Уравнение" r:id="rId24" imgW="609336" imgH="215806" progId="Equation.3">
                  <p:embed/>
                </p:oleObj>
              </mc:Choice>
              <mc:Fallback>
                <p:oleObj name="Уравнение" r:id="rId24" imgW="609336" imgH="215806" progId="Equation.3">
                  <p:embed/>
                  <p:pic>
                    <p:nvPicPr>
                      <p:cNvPr id="0" name=""/>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3723503" y="4466588"/>
                        <a:ext cx="670596" cy="240995"/>
                      </a:xfrm>
                      <a:prstGeom prst="rect">
                        <a:avLst/>
                      </a:prstGeom>
                      <a:noFill/>
                    </p:spPr>
                  </p:pic>
                </p:oleObj>
              </mc:Fallback>
            </mc:AlternateContent>
          </a:graphicData>
        </a:graphic>
      </p:graphicFrame>
      <p:pic>
        <p:nvPicPr>
          <p:cNvPr id="40" name="Рисунок 39"/>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8998505" y="4466588"/>
            <a:ext cx="3186585" cy="2389939"/>
          </a:xfrm>
          <a:prstGeom prst="rect">
            <a:avLst/>
          </a:prstGeom>
        </p:spPr>
      </p:pic>
      <p:sp>
        <p:nvSpPr>
          <p:cNvPr id="20" name="Rectangle 3"/>
          <p:cNvSpPr>
            <a:spLocks noChangeArrowheads="1"/>
          </p:cNvSpPr>
          <p:nvPr/>
        </p:nvSpPr>
        <p:spPr bwMode="auto">
          <a:xfrm>
            <a:off x="2259405" y="5774928"/>
            <a:ext cx="631780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sz="2400" dirty="0" smtClean="0"/>
              <a:t>Total </a:t>
            </a:r>
            <a:r>
              <a:rPr lang="en-US" sz="2400" dirty="0"/>
              <a:t>efficiency of a thermal power station</a:t>
            </a:r>
            <a:endParaRPr lang="ru-RU" sz="2400" dirty="0"/>
          </a:p>
        </p:txBody>
      </p:sp>
      <p:graphicFrame>
        <p:nvGraphicFramePr>
          <p:cNvPr id="19" name="Объект 18"/>
          <p:cNvGraphicFramePr>
            <a:graphicFrameLocks noChangeAspect="1"/>
          </p:cNvGraphicFramePr>
          <p:nvPr>
            <p:extLst>
              <p:ext uri="{D42A27DB-BD31-4B8C-83A1-F6EECF244321}">
                <p14:modId xmlns:p14="http://schemas.microsoft.com/office/powerpoint/2010/main" val="1936088606"/>
              </p:ext>
            </p:extLst>
          </p:nvPr>
        </p:nvGraphicFramePr>
        <p:xfrm>
          <a:off x="4621426" y="6317332"/>
          <a:ext cx="1831027" cy="392363"/>
        </p:xfrm>
        <a:graphic>
          <a:graphicData uri="http://schemas.openxmlformats.org/presentationml/2006/ole">
            <mc:AlternateContent xmlns:mc="http://schemas.openxmlformats.org/markup-compatibility/2006">
              <mc:Choice xmlns:v="urn:schemas-microsoft-com:vml" Requires="v">
                <p:oleObj spid="_x0000_s2088" name="Уравнение" r:id="rId27" imgW="1066800" imgH="228600" progId="Equation.3">
                  <p:embed/>
                </p:oleObj>
              </mc:Choice>
              <mc:Fallback>
                <p:oleObj name="Уравнение" r:id="rId27" imgW="1066800" imgH="228600" progId="Equation.3">
                  <p:embed/>
                  <p:pic>
                    <p:nvPicPr>
                      <p:cNvPr id="0" name="Object 3"/>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4621426" y="6317332"/>
                        <a:ext cx="1831027" cy="392363"/>
                      </a:xfrm>
                      <a:prstGeom prst="rect">
                        <a:avLst/>
                      </a:prstGeom>
                      <a:noFill/>
                    </p:spPr>
                  </p:pic>
                </p:oleObj>
              </mc:Fallback>
            </mc:AlternateContent>
          </a:graphicData>
        </a:graphic>
      </p:graphicFrame>
    </p:spTree>
    <p:extLst>
      <p:ext uri="{BB962C8B-B14F-4D97-AF65-F5344CB8AC3E}">
        <p14:creationId xmlns:p14="http://schemas.microsoft.com/office/powerpoint/2010/main" val="89443433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cxnSp>
        <p:nvCxnSpPr>
          <p:cNvPr id="9" name="Прямая соединительная линия 8"/>
          <p:cNvCxnSpPr/>
          <p:nvPr/>
        </p:nvCxnSpPr>
        <p:spPr>
          <a:xfrm>
            <a:off x="1762897" y="634236"/>
            <a:ext cx="10017211" cy="49505"/>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sp>
        <p:nvSpPr>
          <p:cNvPr id="13" name="Заголовок 3"/>
          <p:cNvSpPr txBox="1">
            <a:spLocks/>
          </p:cNvSpPr>
          <p:nvPr/>
        </p:nvSpPr>
        <p:spPr>
          <a:xfrm>
            <a:off x="9032416" y="193579"/>
            <a:ext cx="3033036" cy="415678"/>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fontAlgn="t"/>
            <a:r>
              <a:rPr lang="en-US" sz="1400" b="1" dirty="0" smtClean="0"/>
              <a:t>INVESTMENT DESIGN INNOVATION</a:t>
            </a:r>
            <a:r>
              <a:rPr lang="ru-RU" sz="1400" b="1" dirty="0" smtClean="0"/>
              <a:t> </a:t>
            </a:r>
            <a:r>
              <a:rPr lang="en-US" sz="1400" b="1" dirty="0" smtClean="0"/>
              <a:t> IN </a:t>
            </a:r>
            <a:endParaRPr lang="ru-RU" sz="1400" b="1" dirty="0" smtClean="0"/>
          </a:p>
          <a:p>
            <a:pPr algn="l" fontAlgn="t"/>
            <a:r>
              <a:rPr lang="en-US" sz="1400" b="1" dirty="0" smtClean="0"/>
              <a:t>THE ENERGY SYSTEM</a:t>
            </a:r>
            <a:endParaRPr lang="ru-RU" sz="1400" dirty="0"/>
          </a:p>
        </p:txBody>
      </p:sp>
      <p:sp>
        <p:nvSpPr>
          <p:cNvPr id="14" name="Прямоугольник 13"/>
          <p:cNvSpPr/>
          <p:nvPr/>
        </p:nvSpPr>
        <p:spPr>
          <a:xfrm>
            <a:off x="1762897" y="111016"/>
            <a:ext cx="2371358" cy="523220"/>
          </a:xfrm>
          <a:prstGeom prst="rect">
            <a:avLst/>
          </a:prstGeom>
        </p:spPr>
        <p:txBody>
          <a:bodyPr wrap="square">
            <a:spAutoFit/>
          </a:bodyPr>
          <a:lstStyle/>
          <a:p>
            <a:r>
              <a:rPr lang="en-US" sz="1400" b="1" dirty="0"/>
              <a:t>Energy investment objects </a:t>
            </a:r>
            <a:endParaRPr lang="ru-RU" sz="1400" b="1" dirty="0" smtClean="0"/>
          </a:p>
          <a:p>
            <a:r>
              <a:rPr lang="en-US" sz="1400" b="1" dirty="0" smtClean="0"/>
              <a:t>Topic 12</a:t>
            </a:r>
            <a:r>
              <a:rPr lang="en-US" sz="1400" b="1" dirty="0"/>
              <a:t>. Traditional energy.</a:t>
            </a:r>
            <a:endParaRPr lang="ru-RU" sz="1400" b="1" dirty="0"/>
          </a:p>
        </p:txBody>
      </p:sp>
      <p:sp>
        <p:nvSpPr>
          <p:cNvPr id="21" name="Rectangle 15"/>
          <p:cNvSpPr>
            <a:spLocks noChangeArrowheads="1"/>
          </p:cNvSpPr>
          <p:nvPr/>
        </p:nvSpPr>
        <p:spPr bwMode="auto">
          <a:xfrm>
            <a:off x="3414408" y="3897347"/>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pic>
        <p:nvPicPr>
          <p:cNvPr id="1078" name="Picture 5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04039" y="846307"/>
            <a:ext cx="7934926" cy="5742250"/>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21359989" lon="0" rev="0"/>
            </a:camera>
            <a:lightRig rig="twoPt" dir="t">
              <a:rot lat="0" lon="0" rev="7200000"/>
            </a:lightRig>
          </a:scene3d>
          <a:sp3d prstMaterial="matte">
            <a:bevelT w="22860" h="12700"/>
            <a:contourClr>
              <a:srgbClr val="FFFFFF"/>
            </a:contourClr>
          </a:sp3d>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0051676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8" name="Rectangle 3"/>
          <p:cNvSpPr>
            <a:spLocks noChangeArrowheads="1"/>
          </p:cNvSpPr>
          <p:nvPr/>
        </p:nvSpPr>
        <p:spPr bwMode="auto">
          <a:xfrm>
            <a:off x="2135135" y="609925"/>
            <a:ext cx="9930317" cy="6217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ru-RU" sz="2400" dirty="0" smtClean="0"/>
              <a:t>	</a:t>
            </a:r>
            <a:r>
              <a:rPr lang="en-US" sz="2200" b="1" dirty="0"/>
              <a:t>Types of power stations</a:t>
            </a:r>
            <a:endParaRPr lang="ru-RU" sz="2200" b="1" dirty="0"/>
          </a:p>
          <a:p>
            <a:r>
              <a:rPr lang="ru-RU" sz="2200" dirty="0" smtClean="0"/>
              <a:t>	</a:t>
            </a:r>
            <a:r>
              <a:rPr lang="en-US" sz="2200" dirty="0" smtClean="0"/>
              <a:t>The </a:t>
            </a:r>
            <a:r>
              <a:rPr lang="en-US" sz="2200" dirty="0"/>
              <a:t>conversion of primary energy into secondary energy, in particular into electrical energy, is carried out at stations that contain in their names indications of what type of primary energy is converted into what type of secondary energy.</a:t>
            </a:r>
            <a:endParaRPr lang="ru-RU" sz="2200" dirty="0"/>
          </a:p>
          <a:p>
            <a:r>
              <a:rPr lang="ru-RU" sz="2200" dirty="0" smtClean="0"/>
              <a:t>	</a:t>
            </a:r>
            <a:r>
              <a:rPr lang="en-US" sz="2200" dirty="0" smtClean="0"/>
              <a:t>Depending </a:t>
            </a:r>
            <a:r>
              <a:rPr lang="en-US" sz="2200" dirty="0"/>
              <a:t>on the type of primary engine and the method of converting various types of energy, electric power stations are divided into thermal and hydraulic.</a:t>
            </a:r>
            <a:endParaRPr lang="ru-RU" sz="2200" dirty="0"/>
          </a:p>
          <a:p>
            <a:r>
              <a:rPr lang="ru-RU" sz="2200" dirty="0" smtClean="0"/>
              <a:t>	</a:t>
            </a:r>
            <a:r>
              <a:rPr lang="en-US" sz="2200" dirty="0" smtClean="0"/>
              <a:t>Thermal </a:t>
            </a:r>
            <a:r>
              <a:rPr lang="en-US" sz="2200" dirty="0"/>
              <a:t>power plants, in turn, are divided into stations with steam turbines, internal combustion engines, and gas turbines.</a:t>
            </a:r>
            <a:endParaRPr lang="ru-RU" sz="2200" dirty="0"/>
          </a:p>
          <a:p>
            <a:r>
              <a:rPr lang="ru-RU" sz="2200" dirty="0" smtClean="0"/>
              <a:t>	</a:t>
            </a:r>
            <a:r>
              <a:rPr lang="en-US" sz="2200" dirty="0" smtClean="0"/>
              <a:t>Currently</a:t>
            </a:r>
            <a:r>
              <a:rPr lang="en-US" sz="2200" dirty="0"/>
              <a:t>, the most common are thermal power plants with steam turbines. Stations with gas turbines usually have a small capacity and are used in localities and industrial areas. enterprises that do not receive electricity from the power system. Currently, to increase the efficiency of fuel use, gas turbine units are installed at the CHPP, which are used to generate electric energy during peak hours</a:t>
            </a:r>
            <a:r>
              <a:rPr lang="en-US" sz="2200" dirty="0" smtClean="0"/>
              <a:t>.</a:t>
            </a:r>
            <a:endParaRPr lang="ru-RU" sz="2200" dirty="0" smtClean="0"/>
          </a:p>
          <a:p>
            <a:r>
              <a:rPr lang="en-US" sz="2200" dirty="0"/>
              <a:t>Coal, peat, gas, oil shale, and fuel oil can serve as fuel for such a power plant. Thermal power plants are divided into condensing (</a:t>
            </a:r>
            <a:r>
              <a:rPr lang="ru-RU" sz="2200" dirty="0"/>
              <a:t>С</a:t>
            </a:r>
            <a:r>
              <a:rPr lang="en-US" sz="2200" dirty="0"/>
              <a:t>ES), designed to generate only electric energy, and thermal power plants (CHP), which produce heat energy in the form of hot water and steam in addition to electric energy</a:t>
            </a:r>
            <a:r>
              <a:rPr lang="en-US" sz="2200" dirty="0" smtClean="0"/>
              <a:t>.</a:t>
            </a:r>
            <a:endParaRPr lang="ru-RU" sz="2200" dirty="0"/>
          </a:p>
        </p:txBody>
      </p:sp>
      <p:cxnSp>
        <p:nvCxnSpPr>
          <p:cNvPr id="9" name="Прямая соединительная линия 8"/>
          <p:cNvCxnSpPr/>
          <p:nvPr/>
        </p:nvCxnSpPr>
        <p:spPr>
          <a:xfrm>
            <a:off x="1762897" y="634236"/>
            <a:ext cx="10017211" cy="49505"/>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sp>
        <p:nvSpPr>
          <p:cNvPr id="13" name="Заголовок 3"/>
          <p:cNvSpPr txBox="1">
            <a:spLocks/>
          </p:cNvSpPr>
          <p:nvPr/>
        </p:nvSpPr>
        <p:spPr>
          <a:xfrm>
            <a:off x="9032416" y="193579"/>
            <a:ext cx="3033036" cy="415678"/>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fontAlgn="t"/>
            <a:r>
              <a:rPr lang="en-US" sz="1400" b="1" dirty="0" smtClean="0"/>
              <a:t>INVESTMENT DESIGN INNOVATION</a:t>
            </a:r>
            <a:r>
              <a:rPr lang="ru-RU" sz="1400" b="1" dirty="0" smtClean="0"/>
              <a:t> </a:t>
            </a:r>
            <a:r>
              <a:rPr lang="en-US" sz="1400" b="1" dirty="0" smtClean="0"/>
              <a:t> IN </a:t>
            </a:r>
            <a:endParaRPr lang="ru-RU" sz="1400" b="1" dirty="0" smtClean="0"/>
          </a:p>
          <a:p>
            <a:pPr algn="l" fontAlgn="t"/>
            <a:r>
              <a:rPr lang="en-US" sz="1400" b="1" dirty="0" smtClean="0"/>
              <a:t>THE ENERGY SYSTEM</a:t>
            </a:r>
            <a:endParaRPr lang="ru-RU" sz="1400" dirty="0"/>
          </a:p>
        </p:txBody>
      </p:sp>
      <p:sp>
        <p:nvSpPr>
          <p:cNvPr id="14" name="Прямоугольник 13"/>
          <p:cNvSpPr/>
          <p:nvPr/>
        </p:nvSpPr>
        <p:spPr>
          <a:xfrm>
            <a:off x="1762897" y="111016"/>
            <a:ext cx="2371358" cy="523220"/>
          </a:xfrm>
          <a:prstGeom prst="rect">
            <a:avLst/>
          </a:prstGeom>
        </p:spPr>
        <p:txBody>
          <a:bodyPr wrap="square">
            <a:spAutoFit/>
          </a:bodyPr>
          <a:lstStyle/>
          <a:p>
            <a:r>
              <a:rPr lang="en-US" sz="1400" b="1" dirty="0"/>
              <a:t>Energy investment objects </a:t>
            </a:r>
            <a:endParaRPr lang="ru-RU" sz="1400" b="1" dirty="0" smtClean="0"/>
          </a:p>
          <a:p>
            <a:r>
              <a:rPr lang="en-US" sz="1400" b="1" dirty="0" smtClean="0"/>
              <a:t>Topic 12</a:t>
            </a:r>
            <a:r>
              <a:rPr lang="en-US" sz="1400" b="1" dirty="0"/>
              <a:t>. Traditional energy.</a:t>
            </a:r>
            <a:endParaRPr lang="ru-RU" sz="1400" b="1" dirty="0"/>
          </a:p>
        </p:txBody>
      </p:sp>
      <p:sp>
        <p:nvSpPr>
          <p:cNvPr id="21" name="Rectangle 15"/>
          <p:cNvSpPr>
            <a:spLocks noChangeArrowheads="1"/>
          </p:cNvSpPr>
          <p:nvPr/>
        </p:nvSpPr>
        <p:spPr bwMode="auto">
          <a:xfrm>
            <a:off x="3414408" y="3897347"/>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spTree>
    <p:extLst>
      <p:ext uri="{BB962C8B-B14F-4D97-AF65-F5344CB8AC3E}">
        <p14:creationId xmlns:p14="http://schemas.microsoft.com/office/powerpoint/2010/main" val="65991111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8" name="Rectangle 3"/>
          <p:cNvSpPr>
            <a:spLocks noChangeArrowheads="1"/>
          </p:cNvSpPr>
          <p:nvPr/>
        </p:nvSpPr>
        <p:spPr bwMode="auto">
          <a:xfrm>
            <a:off x="6336277" y="852209"/>
            <a:ext cx="5443831" cy="60016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just"/>
            <a:r>
              <a:rPr lang="ru-RU" sz="2400" dirty="0" smtClean="0"/>
              <a:t>	</a:t>
            </a:r>
            <a:r>
              <a:rPr lang="en-US" sz="2400" dirty="0" smtClean="0"/>
              <a:t>The </a:t>
            </a:r>
            <a:r>
              <a:rPr lang="en-US" sz="2400" dirty="0"/>
              <a:t>simplest schematic diagram of a CES operating on coal. The coal is fed to the fuel hopper 1, and from it to the crushing plant 2, where it turns into dust. Coal dust enters the furnace of a steam generator (steam boiler) 3, which has a system of pipes in which chemically purified water, called feed water, circulates. In the boiler, the water is heated, evaporated, and the resulting saturated steam is brought to a temperature of 400-650°C and at a pressure of 3-24 </a:t>
            </a:r>
            <a:r>
              <a:rPr lang="en-US" sz="2400" dirty="0" err="1"/>
              <a:t>MPa</a:t>
            </a:r>
            <a:r>
              <a:rPr lang="en-US" sz="2400" dirty="0"/>
              <a:t> enters the steam pipeline into the steam turbine 4. The steam parameters depend on the power of the units</a:t>
            </a:r>
            <a:r>
              <a:rPr lang="en-US" sz="2400" dirty="0" smtClean="0"/>
              <a:t>.</a:t>
            </a:r>
            <a:endParaRPr lang="ru-RU" sz="2400" dirty="0"/>
          </a:p>
        </p:txBody>
      </p:sp>
      <p:cxnSp>
        <p:nvCxnSpPr>
          <p:cNvPr id="9" name="Прямая соединительная линия 8"/>
          <p:cNvCxnSpPr/>
          <p:nvPr/>
        </p:nvCxnSpPr>
        <p:spPr>
          <a:xfrm>
            <a:off x="1762897" y="634236"/>
            <a:ext cx="10017211" cy="49505"/>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sp>
        <p:nvSpPr>
          <p:cNvPr id="13" name="Заголовок 3"/>
          <p:cNvSpPr txBox="1">
            <a:spLocks/>
          </p:cNvSpPr>
          <p:nvPr/>
        </p:nvSpPr>
        <p:spPr>
          <a:xfrm>
            <a:off x="9032416" y="193579"/>
            <a:ext cx="3033036" cy="415678"/>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fontAlgn="t"/>
            <a:r>
              <a:rPr lang="en-US" sz="1400" b="1" dirty="0" smtClean="0"/>
              <a:t>INVESTMENT DESIGN INNOVATION</a:t>
            </a:r>
            <a:r>
              <a:rPr lang="ru-RU" sz="1400" b="1" dirty="0" smtClean="0"/>
              <a:t> </a:t>
            </a:r>
            <a:r>
              <a:rPr lang="en-US" sz="1400" b="1" dirty="0" smtClean="0"/>
              <a:t> IN </a:t>
            </a:r>
            <a:endParaRPr lang="ru-RU" sz="1400" b="1" dirty="0" smtClean="0"/>
          </a:p>
          <a:p>
            <a:pPr algn="l" fontAlgn="t"/>
            <a:r>
              <a:rPr lang="en-US" sz="1400" b="1" dirty="0" smtClean="0"/>
              <a:t>THE ENERGY SYSTEM</a:t>
            </a:r>
            <a:endParaRPr lang="ru-RU" sz="1400" dirty="0"/>
          </a:p>
        </p:txBody>
      </p:sp>
      <p:sp>
        <p:nvSpPr>
          <p:cNvPr id="14" name="Прямоугольник 13"/>
          <p:cNvSpPr/>
          <p:nvPr/>
        </p:nvSpPr>
        <p:spPr>
          <a:xfrm>
            <a:off x="1762897" y="111016"/>
            <a:ext cx="2371358" cy="523220"/>
          </a:xfrm>
          <a:prstGeom prst="rect">
            <a:avLst/>
          </a:prstGeom>
        </p:spPr>
        <p:txBody>
          <a:bodyPr wrap="square">
            <a:spAutoFit/>
          </a:bodyPr>
          <a:lstStyle/>
          <a:p>
            <a:r>
              <a:rPr lang="en-US" sz="1400" b="1" dirty="0"/>
              <a:t>Energy investment objects </a:t>
            </a:r>
            <a:endParaRPr lang="ru-RU" sz="1400" b="1" dirty="0" smtClean="0"/>
          </a:p>
          <a:p>
            <a:r>
              <a:rPr lang="en-US" sz="1400" b="1" dirty="0" smtClean="0"/>
              <a:t>Topic 12</a:t>
            </a:r>
            <a:r>
              <a:rPr lang="en-US" sz="1400" b="1" dirty="0"/>
              <a:t>. Traditional energy.</a:t>
            </a:r>
            <a:endParaRPr lang="ru-RU" sz="1400" b="1" dirty="0"/>
          </a:p>
        </p:txBody>
      </p:sp>
      <p:sp>
        <p:nvSpPr>
          <p:cNvPr id="21" name="Rectangle 15"/>
          <p:cNvSpPr>
            <a:spLocks noChangeArrowheads="1"/>
          </p:cNvSpPr>
          <p:nvPr/>
        </p:nvSpPr>
        <p:spPr bwMode="auto">
          <a:xfrm>
            <a:off x="3414408" y="3897347"/>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pic>
        <p:nvPicPr>
          <p:cNvPr id="2" name="Рисунок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42644" y="1157456"/>
            <a:ext cx="3766326" cy="5391150"/>
          </a:xfrm>
          <a:prstGeom prst="rect">
            <a:avLst/>
          </a:prstGeom>
          <a:solidFill>
            <a:srgbClr val="FFFFFF">
              <a:shade val="85000"/>
            </a:srgbClr>
          </a:solidFill>
          <a:ln w="190500" cap="rnd">
            <a:solidFill>
              <a:srgbClr val="FFFFFF"/>
            </a:solidFill>
          </a:ln>
          <a:effectLst>
            <a:outerShdw blurRad="36195" dist="12700" dir="11400000" algn="tl" rotWithShape="0">
              <a:srgbClr val="000000">
                <a:alpha val="33000"/>
              </a:srgbClr>
            </a:outerShdw>
          </a:effectLst>
          <a:scene3d>
            <a:camera prst="perspectiveContrastingLeftFacing">
              <a:rot lat="879109" lon="20333161" rev="21474449"/>
            </a:camera>
            <a:lightRig rig="soft" dir="t"/>
          </a:scene3d>
          <a:sp3d contourW="12700" prstMaterial="matte">
            <a:bevelT w="63500" h="50800"/>
            <a:contourClr>
              <a:srgbClr val="C0C0C0"/>
            </a:contourClr>
          </a:sp3d>
        </p:spPr>
      </p:pic>
    </p:spTree>
    <p:extLst>
      <p:ext uri="{BB962C8B-B14F-4D97-AF65-F5344CB8AC3E}">
        <p14:creationId xmlns:p14="http://schemas.microsoft.com/office/powerpoint/2010/main" val="8654141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8" name="Rectangle 3"/>
          <p:cNvSpPr>
            <a:spLocks noChangeArrowheads="1"/>
          </p:cNvSpPr>
          <p:nvPr/>
        </p:nvSpPr>
        <p:spPr bwMode="auto">
          <a:xfrm>
            <a:off x="2315095" y="849121"/>
            <a:ext cx="9750357" cy="58477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just"/>
            <a:r>
              <a:rPr lang="ru-RU" sz="2200" dirty="0" smtClean="0"/>
              <a:t>	</a:t>
            </a:r>
            <a:r>
              <a:rPr lang="en-US" sz="2200" dirty="0"/>
              <a:t>Thermal condensing power plants have a low efficiency (30-40%), since most of the energy is lost with the waste flue gases and the cooling water of the condenser.</a:t>
            </a:r>
            <a:endParaRPr lang="ru-RU" sz="2200" dirty="0"/>
          </a:p>
          <a:p>
            <a:pPr algn="just"/>
            <a:r>
              <a:rPr lang="ru-RU" sz="2200" dirty="0" smtClean="0"/>
              <a:t>	</a:t>
            </a:r>
            <a:r>
              <a:rPr lang="en-US" sz="2200" dirty="0" smtClean="0"/>
              <a:t>It </a:t>
            </a:r>
            <a:r>
              <a:rPr lang="en-US" sz="2200" dirty="0"/>
              <a:t>is advantageous to build a CES in the immediate vicinity of fuel extraction sites, while electricity consumers can be located at a considerable distance from the station</a:t>
            </a:r>
            <a:r>
              <a:rPr lang="en-US" sz="2200" dirty="0" smtClean="0"/>
              <a:t>.</a:t>
            </a:r>
            <a:endParaRPr lang="ru-RU" sz="2200" dirty="0" smtClean="0"/>
          </a:p>
          <a:p>
            <a:r>
              <a:rPr lang="ru-RU" sz="2200" dirty="0" smtClean="0"/>
              <a:t>	</a:t>
            </a:r>
            <a:r>
              <a:rPr lang="en-US" sz="2200" dirty="0" smtClean="0"/>
              <a:t>The </a:t>
            </a:r>
            <a:r>
              <a:rPr lang="en-US" sz="2200" dirty="0"/>
              <a:t>combined heat and power plant differs from the condensing station by a special heat-generating turbine with steam extraction installed on it. At the CHPP, one part of the steam is completely used in the turbine to generate electricity in the generator 5 and then enters the condenser b, and the other, which has a high temperature and pressure, is taken from the intermediate stage of the turbine and used for its own needs. The condensate is fed to the steam generator by the pump 7 through the </a:t>
            </a:r>
            <a:r>
              <a:rPr lang="en-US" sz="2200" dirty="0" err="1"/>
              <a:t>deaerator</a:t>
            </a:r>
            <a:r>
              <a:rPr lang="en-US" sz="2200" dirty="0"/>
              <a:t> 8 and then by the feed pump 9. </a:t>
            </a:r>
            <a:r>
              <a:rPr lang="ru-RU" sz="2200" dirty="0" smtClean="0"/>
              <a:t>	</a:t>
            </a:r>
            <a:r>
              <a:rPr lang="en-US" sz="2200" dirty="0" smtClean="0"/>
              <a:t>The </a:t>
            </a:r>
            <a:r>
              <a:rPr lang="en-US" sz="2200" dirty="0"/>
              <a:t>amount of steam extracted depends on the heat energy needs of the enterprises.</a:t>
            </a:r>
            <a:endParaRPr lang="ru-RU" sz="2200" dirty="0"/>
          </a:p>
          <a:p>
            <a:r>
              <a:rPr lang="ru-RU" sz="2200" dirty="0" smtClean="0"/>
              <a:t>	</a:t>
            </a:r>
            <a:r>
              <a:rPr lang="en-US" sz="2200" dirty="0" smtClean="0"/>
              <a:t>The </a:t>
            </a:r>
            <a:r>
              <a:rPr lang="en-US" sz="2200" dirty="0"/>
              <a:t>efficiency of the CHPP reaches 60-70%.</a:t>
            </a:r>
            <a:endParaRPr lang="ru-RU" sz="2200" dirty="0"/>
          </a:p>
          <a:p>
            <a:r>
              <a:rPr lang="ru-RU" sz="2200" dirty="0" smtClean="0"/>
              <a:t>	</a:t>
            </a:r>
            <a:r>
              <a:rPr lang="en-US" sz="2200" dirty="0" smtClean="0"/>
              <a:t>Such </a:t>
            </a:r>
            <a:r>
              <a:rPr lang="en-US" sz="2200" dirty="0"/>
              <a:t>stations are usually built near consumers — industrial enterprises or residential areas. </a:t>
            </a:r>
            <a:r>
              <a:rPr lang="en-US" sz="2200" dirty="0" smtClean="0"/>
              <a:t>Most often, they work on imported fuel.</a:t>
            </a:r>
            <a:endParaRPr lang="en-US" sz="2200" dirty="0"/>
          </a:p>
        </p:txBody>
      </p:sp>
      <p:cxnSp>
        <p:nvCxnSpPr>
          <p:cNvPr id="9" name="Прямая соединительная линия 8"/>
          <p:cNvCxnSpPr/>
          <p:nvPr/>
        </p:nvCxnSpPr>
        <p:spPr>
          <a:xfrm>
            <a:off x="1762897" y="634236"/>
            <a:ext cx="10017211" cy="49505"/>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sp>
        <p:nvSpPr>
          <p:cNvPr id="13" name="Заголовок 3"/>
          <p:cNvSpPr txBox="1">
            <a:spLocks/>
          </p:cNvSpPr>
          <p:nvPr/>
        </p:nvSpPr>
        <p:spPr>
          <a:xfrm>
            <a:off x="9032416" y="193579"/>
            <a:ext cx="3033036" cy="415678"/>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fontAlgn="t"/>
            <a:r>
              <a:rPr lang="en-US" sz="1400" b="1" dirty="0" smtClean="0"/>
              <a:t>INVESTMENT DESIGN INNOVATION</a:t>
            </a:r>
            <a:r>
              <a:rPr lang="ru-RU" sz="1400" b="1" dirty="0" smtClean="0"/>
              <a:t> </a:t>
            </a:r>
            <a:r>
              <a:rPr lang="en-US" sz="1400" b="1" dirty="0" smtClean="0"/>
              <a:t> IN </a:t>
            </a:r>
            <a:endParaRPr lang="ru-RU" sz="1400" b="1" dirty="0" smtClean="0"/>
          </a:p>
          <a:p>
            <a:pPr algn="l" fontAlgn="t"/>
            <a:r>
              <a:rPr lang="en-US" sz="1400" b="1" dirty="0" smtClean="0"/>
              <a:t>THE ENERGY SYSTEM</a:t>
            </a:r>
            <a:endParaRPr lang="ru-RU" sz="1400" dirty="0"/>
          </a:p>
        </p:txBody>
      </p:sp>
      <p:sp>
        <p:nvSpPr>
          <p:cNvPr id="14" name="Прямоугольник 13"/>
          <p:cNvSpPr/>
          <p:nvPr/>
        </p:nvSpPr>
        <p:spPr>
          <a:xfrm>
            <a:off x="1762897" y="111016"/>
            <a:ext cx="2371358" cy="523220"/>
          </a:xfrm>
          <a:prstGeom prst="rect">
            <a:avLst/>
          </a:prstGeom>
        </p:spPr>
        <p:txBody>
          <a:bodyPr wrap="square">
            <a:spAutoFit/>
          </a:bodyPr>
          <a:lstStyle/>
          <a:p>
            <a:r>
              <a:rPr lang="en-US" sz="1400" b="1" dirty="0"/>
              <a:t>Energy investment objects </a:t>
            </a:r>
            <a:endParaRPr lang="ru-RU" sz="1400" b="1" dirty="0" smtClean="0"/>
          </a:p>
          <a:p>
            <a:r>
              <a:rPr lang="en-US" sz="1400" b="1" dirty="0" smtClean="0"/>
              <a:t>Topic 12</a:t>
            </a:r>
            <a:r>
              <a:rPr lang="en-US" sz="1400" b="1" dirty="0"/>
              <a:t>. Traditional energy.</a:t>
            </a:r>
            <a:endParaRPr lang="ru-RU" sz="1400" b="1" dirty="0"/>
          </a:p>
        </p:txBody>
      </p:sp>
      <p:sp>
        <p:nvSpPr>
          <p:cNvPr id="21" name="Rectangle 15"/>
          <p:cNvSpPr>
            <a:spLocks noChangeArrowheads="1"/>
          </p:cNvSpPr>
          <p:nvPr/>
        </p:nvSpPr>
        <p:spPr bwMode="auto">
          <a:xfrm>
            <a:off x="3414408" y="3897347"/>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spTree>
    <p:extLst>
      <p:ext uri="{BB962C8B-B14F-4D97-AF65-F5344CB8AC3E}">
        <p14:creationId xmlns:p14="http://schemas.microsoft.com/office/powerpoint/2010/main" val="3487340372"/>
      </p:ext>
    </p:extLst>
  </p:cSld>
  <p:clrMapOvr>
    <a:masterClrMapping/>
  </p:clrMapOvr>
  <p:timing>
    <p:tnLst>
      <p:par>
        <p:cTn id="1" dur="indefinite" restart="never" nodeType="tmRoot"/>
      </p:par>
    </p:tnLst>
  </p:timing>
</p:sld>
</file>

<file path=ppt/theme/theme1.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882</TotalTime>
  <Words>827</Words>
  <Application>Microsoft Office PowerPoint</Application>
  <PresentationFormat>Широкоэкранный</PresentationFormat>
  <Paragraphs>210</Paragraphs>
  <Slides>29</Slides>
  <Notes>0</Notes>
  <HiddenSlides>0</HiddenSlides>
  <MMClips>0</MMClips>
  <ScaleCrop>false</ScaleCrop>
  <HeadingPairs>
    <vt:vector size="8" baseType="variant">
      <vt:variant>
        <vt:lpstr>Использованные шрифты</vt:lpstr>
      </vt:variant>
      <vt:variant>
        <vt:i4>3</vt:i4>
      </vt:variant>
      <vt:variant>
        <vt:lpstr>Тема</vt:lpstr>
      </vt:variant>
      <vt:variant>
        <vt:i4>1</vt:i4>
      </vt:variant>
      <vt:variant>
        <vt:lpstr>Внедренные серверы OLE</vt:lpstr>
      </vt:variant>
      <vt:variant>
        <vt:i4>1</vt:i4>
      </vt:variant>
      <vt:variant>
        <vt:lpstr>Заголовки слайдов</vt:lpstr>
      </vt:variant>
      <vt:variant>
        <vt:i4>29</vt:i4>
      </vt:variant>
    </vt:vector>
  </HeadingPairs>
  <TitlesOfParts>
    <vt:vector size="34" baseType="lpstr">
      <vt:lpstr>Arial</vt:lpstr>
      <vt:lpstr>Calibri</vt:lpstr>
      <vt:lpstr>Calibri Light</vt:lpstr>
      <vt:lpstr>Тема Office</vt:lpstr>
      <vt:lpstr>Microsoft Equation 3.0</vt:lpstr>
      <vt:lpstr>INVESTMENT DESIGN  INNOVATION  IN THE ENERGY SYSTEM</vt:lpstr>
      <vt:lpstr>INVESTMENT DESIGN INNOVATION  IN THE ENERGY SYSTEM</vt:lpstr>
      <vt:lpstr>INVESTMENT DESIGN INNOVATION  IN THE ENERGY SYSTEM</vt:lpstr>
      <vt:lpstr>INVESTMENT DESIGN INNOVATION  IN THE ENERGY SYSTEM</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INVESTMENT DESIGN INNOVATION  IN THE ENERGY SYSTEM</vt:lpstr>
      <vt:lpstr>Презентация PowerPoint</vt:lpstr>
      <vt:lpstr>Презентация PowerPoint</vt:lpstr>
      <vt:lpstr>Презентация PowerPoint</vt:lpstr>
      <vt:lpstr>INVESTMENT DESIGN INNOVATION  IN THE ENERGY SYSTEM</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INVESTMENT DESIGN INNOVATION  IN THE ENERGY SYSTEM</vt:lpstr>
      <vt:lpstr>Презентация PowerPoint</vt:lpstr>
      <vt:lpstr>INVESTMENT DESIGN INNOVATION  IN THE ENERGY SYSTEM</vt:lpstr>
      <vt:lpstr>Презентация PowerPoint</vt:lpstr>
      <vt:lpstr>Презентация PowerPoint</vt:lpstr>
      <vt:lpstr>Презентация PowerPoint</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Николай</dc:creator>
  <cp:lastModifiedBy>Николай</cp:lastModifiedBy>
  <cp:revision>81</cp:revision>
  <dcterms:created xsi:type="dcterms:W3CDTF">2020-11-29T07:59:01Z</dcterms:created>
  <dcterms:modified xsi:type="dcterms:W3CDTF">2021-01-24T19:13:06Z</dcterms:modified>
</cp:coreProperties>
</file>